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notesMasterIdLst>
    <p:notesMasterId r:id="rId76"/>
  </p:notesMasterIdLst>
  <p:handoutMasterIdLst>
    <p:handoutMasterId r:id="rId77"/>
  </p:handoutMasterIdLst>
  <p:sldIdLst>
    <p:sldId id="274" r:id="rId2"/>
    <p:sldId id="408" r:id="rId3"/>
    <p:sldId id="352" r:id="rId4"/>
    <p:sldId id="406" r:id="rId5"/>
    <p:sldId id="407" r:id="rId6"/>
    <p:sldId id="409" r:id="rId7"/>
    <p:sldId id="410" r:id="rId8"/>
    <p:sldId id="411" r:id="rId9"/>
    <p:sldId id="350" r:id="rId10"/>
    <p:sldId id="348" r:id="rId11"/>
    <p:sldId id="412" r:id="rId12"/>
    <p:sldId id="349" r:id="rId13"/>
    <p:sldId id="351" r:id="rId14"/>
    <p:sldId id="275" r:id="rId15"/>
    <p:sldId id="354" r:id="rId16"/>
    <p:sldId id="280" r:id="rId17"/>
    <p:sldId id="400" r:id="rId18"/>
    <p:sldId id="281" r:id="rId19"/>
    <p:sldId id="282" r:id="rId20"/>
    <p:sldId id="355" r:id="rId21"/>
    <p:sldId id="287" r:id="rId22"/>
    <p:sldId id="288" r:id="rId23"/>
    <p:sldId id="289" r:id="rId24"/>
    <p:sldId id="290" r:id="rId25"/>
    <p:sldId id="293" r:id="rId26"/>
    <p:sldId id="294" r:id="rId27"/>
    <p:sldId id="398" r:id="rId28"/>
    <p:sldId id="381" r:id="rId29"/>
    <p:sldId id="296" r:id="rId30"/>
    <p:sldId id="298" r:id="rId31"/>
    <p:sldId id="297" r:id="rId32"/>
    <p:sldId id="357" r:id="rId33"/>
    <p:sldId id="358" r:id="rId34"/>
    <p:sldId id="359" r:id="rId35"/>
    <p:sldId id="360" r:id="rId36"/>
    <p:sldId id="361" r:id="rId37"/>
    <p:sldId id="413" r:id="rId38"/>
    <p:sldId id="401" r:id="rId39"/>
    <p:sldId id="402" r:id="rId40"/>
    <p:sldId id="403" r:id="rId41"/>
    <p:sldId id="365" r:id="rId42"/>
    <p:sldId id="301" r:id="rId43"/>
    <p:sldId id="303" r:id="rId44"/>
    <p:sldId id="302" r:id="rId45"/>
    <p:sldId id="304" r:id="rId46"/>
    <p:sldId id="362" r:id="rId47"/>
    <p:sldId id="404" r:id="rId48"/>
    <p:sldId id="405" r:id="rId49"/>
    <p:sldId id="363" r:id="rId50"/>
    <p:sldId id="371" r:id="rId51"/>
    <p:sldId id="367" r:id="rId52"/>
    <p:sldId id="372" r:id="rId53"/>
    <p:sldId id="317" r:id="rId54"/>
    <p:sldId id="392" r:id="rId55"/>
    <p:sldId id="373" r:id="rId56"/>
    <p:sldId id="318" r:id="rId57"/>
    <p:sldId id="320" r:id="rId58"/>
    <p:sldId id="321" r:id="rId59"/>
    <p:sldId id="368" r:id="rId60"/>
    <p:sldId id="375" r:id="rId61"/>
    <p:sldId id="305" r:id="rId62"/>
    <p:sldId id="306" r:id="rId63"/>
    <p:sldId id="307" r:id="rId64"/>
    <p:sldId id="376" r:id="rId65"/>
    <p:sldId id="399" r:id="rId66"/>
    <p:sldId id="308" r:id="rId67"/>
    <p:sldId id="382" r:id="rId68"/>
    <p:sldId id="383" r:id="rId69"/>
    <p:sldId id="384" r:id="rId70"/>
    <p:sldId id="385" r:id="rId71"/>
    <p:sldId id="386" r:id="rId72"/>
    <p:sldId id="387" r:id="rId73"/>
    <p:sldId id="315" r:id="rId74"/>
    <p:sldId id="323" r:id="rId75"/>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raffic" pitchFamily="2" charset="-78"/>
      </a:defRPr>
    </a:lvl1pPr>
    <a:lvl2pPr marL="457200" algn="l" rtl="0" fontAlgn="base">
      <a:spcBef>
        <a:spcPct val="0"/>
      </a:spcBef>
      <a:spcAft>
        <a:spcPct val="0"/>
      </a:spcAft>
      <a:defRPr kumimoji="1" sz="2400" kern="1200">
        <a:solidFill>
          <a:schemeClr val="tx1"/>
        </a:solidFill>
        <a:latin typeface="Times New Roman" pitchFamily="18" charset="0"/>
        <a:ea typeface="+mn-ea"/>
        <a:cs typeface="Traffic" pitchFamily="2" charset="-78"/>
      </a:defRPr>
    </a:lvl2pPr>
    <a:lvl3pPr marL="914400" algn="l" rtl="0" fontAlgn="base">
      <a:spcBef>
        <a:spcPct val="0"/>
      </a:spcBef>
      <a:spcAft>
        <a:spcPct val="0"/>
      </a:spcAft>
      <a:defRPr kumimoji="1" sz="2400" kern="1200">
        <a:solidFill>
          <a:schemeClr val="tx1"/>
        </a:solidFill>
        <a:latin typeface="Times New Roman" pitchFamily="18" charset="0"/>
        <a:ea typeface="+mn-ea"/>
        <a:cs typeface="Traffic" pitchFamily="2" charset="-78"/>
      </a:defRPr>
    </a:lvl3pPr>
    <a:lvl4pPr marL="1371600" algn="l" rtl="0" fontAlgn="base">
      <a:spcBef>
        <a:spcPct val="0"/>
      </a:spcBef>
      <a:spcAft>
        <a:spcPct val="0"/>
      </a:spcAft>
      <a:defRPr kumimoji="1" sz="2400" kern="1200">
        <a:solidFill>
          <a:schemeClr val="tx1"/>
        </a:solidFill>
        <a:latin typeface="Times New Roman" pitchFamily="18" charset="0"/>
        <a:ea typeface="+mn-ea"/>
        <a:cs typeface="Traffic" pitchFamily="2" charset="-78"/>
      </a:defRPr>
    </a:lvl4pPr>
    <a:lvl5pPr marL="1828800" algn="l" rtl="0" fontAlgn="base">
      <a:spcBef>
        <a:spcPct val="0"/>
      </a:spcBef>
      <a:spcAft>
        <a:spcPct val="0"/>
      </a:spcAft>
      <a:defRPr kumimoji="1" sz="2400" kern="1200">
        <a:solidFill>
          <a:schemeClr val="tx1"/>
        </a:solidFill>
        <a:latin typeface="Times New Roman" pitchFamily="18" charset="0"/>
        <a:ea typeface="+mn-ea"/>
        <a:cs typeface="Traffic" pitchFamily="2" charset="-78"/>
      </a:defRPr>
    </a:lvl5pPr>
    <a:lvl6pPr marL="2286000" algn="l" defTabSz="914400" rtl="0" eaLnBrk="1" latinLnBrk="0" hangingPunct="1">
      <a:defRPr kumimoji="1" sz="2400" kern="1200">
        <a:solidFill>
          <a:schemeClr val="tx1"/>
        </a:solidFill>
        <a:latin typeface="Times New Roman" pitchFamily="18" charset="0"/>
        <a:ea typeface="+mn-ea"/>
        <a:cs typeface="Traffic" pitchFamily="2" charset="-78"/>
      </a:defRPr>
    </a:lvl6pPr>
    <a:lvl7pPr marL="2743200" algn="l" defTabSz="914400" rtl="0" eaLnBrk="1" latinLnBrk="0" hangingPunct="1">
      <a:defRPr kumimoji="1" sz="2400" kern="1200">
        <a:solidFill>
          <a:schemeClr val="tx1"/>
        </a:solidFill>
        <a:latin typeface="Times New Roman" pitchFamily="18" charset="0"/>
        <a:ea typeface="+mn-ea"/>
        <a:cs typeface="Traffic" pitchFamily="2" charset="-78"/>
      </a:defRPr>
    </a:lvl7pPr>
    <a:lvl8pPr marL="3200400" algn="l" defTabSz="914400" rtl="0" eaLnBrk="1" latinLnBrk="0" hangingPunct="1">
      <a:defRPr kumimoji="1" sz="2400" kern="1200">
        <a:solidFill>
          <a:schemeClr val="tx1"/>
        </a:solidFill>
        <a:latin typeface="Times New Roman" pitchFamily="18" charset="0"/>
        <a:ea typeface="+mn-ea"/>
        <a:cs typeface="Traffic" pitchFamily="2" charset="-78"/>
      </a:defRPr>
    </a:lvl8pPr>
    <a:lvl9pPr marL="3657600" algn="l" defTabSz="914400" rtl="0" eaLnBrk="1" latinLnBrk="0" hangingPunct="1">
      <a:defRPr kumimoji="1" sz="2400" kern="1200">
        <a:solidFill>
          <a:schemeClr val="tx1"/>
        </a:solidFill>
        <a:latin typeface="Times New Roman" pitchFamily="18" charset="0"/>
        <a:ea typeface="+mn-ea"/>
        <a:cs typeface="Traffic" pitchFamily="2" charset="-78"/>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5F5F5F"/>
    <a:srgbClr val="00CC00"/>
    <a:srgbClr val="FFCC00"/>
    <a:srgbClr val="CC6600"/>
    <a:srgbClr val="FFFF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051" autoAdjust="0"/>
    <p:restoredTop sz="94664" autoAdjust="0"/>
  </p:normalViewPr>
  <p:slideViewPr>
    <p:cSldViewPr>
      <p:cViewPr varScale="1">
        <p:scale>
          <a:sx n="74" d="100"/>
          <a:sy n="74" d="100"/>
        </p:scale>
        <p:origin x="1332" y="126"/>
      </p:cViewPr>
      <p:guideLst>
        <p:guide orient="horz" pos="2160"/>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4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5" Type="http://schemas.openxmlformats.org/officeDocument/2006/relationships/image" Target="../media/image50.png"/><Relationship Id="rId4" Type="http://schemas.openxmlformats.org/officeDocument/2006/relationships/image" Target="../media/image4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smtClean="0">
                <a:cs typeface="Times New Roman" pitchFamily="18" charset="0"/>
              </a:defRPr>
            </a:lvl1pPr>
          </a:lstStyle>
          <a:p>
            <a:pPr>
              <a:defRPr/>
            </a:pPr>
            <a:endParaRPr lang="en-US"/>
          </a:p>
        </p:txBody>
      </p:sp>
      <p:sp>
        <p:nvSpPr>
          <p:cNvPr id="20483"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smtClean="0">
                <a:cs typeface="Times New Roman" pitchFamily="18" charset="0"/>
              </a:defRPr>
            </a:lvl1pPr>
          </a:lstStyle>
          <a:p>
            <a:pPr>
              <a:defRPr/>
            </a:pPr>
            <a:endParaRPr lang="en-US"/>
          </a:p>
        </p:txBody>
      </p:sp>
      <p:sp>
        <p:nvSpPr>
          <p:cNvPr id="20484"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smtClean="0">
                <a:cs typeface="Times New Roman" pitchFamily="18" charset="0"/>
              </a:defRPr>
            </a:lvl1pPr>
          </a:lstStyle>
          <a:p>
            <a:pPr>
              <a:defRPr/>
            </a:pPr>
            <a:endParaRPr lang="en-US"/>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smtClean="0">
                <a:cs typeface="Times New Roman" pitchFamily="18" charset="0"/>
              </a:defRPr>
            </a:lvl1pPr>
          </a:lstStyle>
          <a:p>
            <a:pPr>
              <a:defRPr/>
            </a:pPr>
            <a:fld id="{365C8A94-B13D-4624-B5AD-8572A1C3F892}" type="slidenum">
              <a:rPr lang="ar-SA"/>
              <a:pPr>
                <a:defRPr/>
              </a:pPr>
              <a:t>‹#›</a:t>
            </a:fld>
            <a:endParaRPr lang="en-US"/>
          </a:p>
        </p:txBody>
      </p:sp>
    </p:spTree>
    <p:extLst>
      <p:ext uri="{BB962C8B-B14F-4D97-AF65-F5344CB8AC3E}">
        <p14:creationId xmlns:p14="http://schemas.microsoft.com/office/powerpoint/2010/main" val="18483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smtClean="0">
                <a:cs typeface="Times New Roman" pitchFamily="18" charset="0"/>
              </a:defRPr>
            </a:lvl1pPr>
          </a:lstStyle>
          <a:p>
            <a:pPr>
              <a:defRPr/>
            </a:pPr>
            <a:endParaRPr lang="en-US"/>
          </a:p>
        </p:txBody>
      </p:sp>
      <p:sp>
        <p:nvSpPr>
          <p:cNvPr id="77827"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smtClean="0">
                <a:cs typeface="Times New Roman" pitchFamily="18" charset="0"/>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smtClean="0">
                <a:cs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smtClean="0">
                <a:cs typeface="Times New Roman" pitchFamily="18" charset="0"/>
              </a:defRPr>
            </a:lvl1pPr>
          </a:lstStyle>
          <a:p>
            <a:pPr>
              <a:defRPr/>
            </a:pPr>
            <a:fld id="{892559E9-F54B-472A-A2F2-C6E31DB3FA26}" type="slidenum">
              <a:rPr lang="ar-SA"/>
              <a:pPr>
                <a:defRPr/>
              </a:pPr>
              <a:t>‹#›</a:t>
            </a:fld>
            <a:endParaRPr lang="en-US"/>
          </a:p>
        </p:txBody>
      </p:sp>
    </p:spTree>
    <p:extLst>
      <p:ext uri="{BB962C8B-B14F-4D97-AF65-F5344CB8AC3E}">
        <p14:creationId xmlns:p14="http://schemas.microsoft.com/office/powerpoint/2010/main" val="2976920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B1E29C-8955-4A85-9CE3-4022E1CB2896}" type="slidenum">
              <a:rPr lang="ar-SA" smtClean="0"/>
              <a:pPr>
                <a:defRPr/>
              </a:pPr>
              <a:t>‹#›</a:t>
            </a:fld>
            <a:endParaRPr lang="en-US"/>
          </a:p>
        </p:txBody>
      </p:sp>
    </p:spTree>
    <p:extLst>
      <p:ext uri="{BB962C8B-B14F-4D97-AF65-F5344CB8AC3E}">
        <p14:creationId xmlns:p14="http://schemas.microsoft.com/office/powerpoint/2010/main" val="423753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526FF0-CD34-4F3B-A2D9-9DB0782C882D}" type="slidenum">
              <a:rPr lang="ar-SA" smtClean="0"/>
              <a:pPr>
                <a:defRPr/>
              </a:pPr>
              <a:t>‹#›</a:t>
            </a:fld>
            <a:endParaRPr lang="en-US"/>
          </a:p>
        </p:txBody>
      </p:sp>
    </p:spTree>
    <p:extLst>
      <p:ext uri="{BB962C8B-B14F-4D97-AF65-F5344CB8AC3E}">
        <p14:creationId xmlns:p14="http://schemas.microsoft.com/office/powerpoint/2010/main" val="325015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526FF0-CD34-4F3B-A2D9-9DB0782C882D}" type="slidenum">
              <a:rPr lang="ar-SA" smtClean="0"/>
              <a:pPr>
                <a:defRPr/>
              </a:pPr>
              <a:t>‹#›</a:t>
            </a:fld>
            <a:endParaRPr lang="en-US"/>
          </a:p>
        </p:txBody>
      </p:sp>
    </p:spTree>
    <p:extLst>
      <p:ext uri="{BB962C8B-B14F-4D97-AF65-F5344CB8AC3E}">
        <p14:creationId xmlns:p14="http://schemas.microsoft.com/office/powerpoint/2010/main" val="3540323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526FF0-CD34-4F3B-A2D9-9DB0782C882D}" type="slidenum">
              <a:rPr lang="ar-SA"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33553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526FF0-CD34-4F3B-A2D9-9DB0782C882D}" type="slidenum">
              <a:rPr lang="ar-SA" smtClean="0"/>
              <a:pPr>
                <a:defRPr/>
              </a:pPr>
              <a:t>‹#›</a:t>
            </a:fld>
            <a:endParaRPr lang="en-US"/>
          </a:p>
        </p:txBody>
      </p:sp>
    </p:spTree>
    <p:extLst>
      <p:ext uri="{BB962C8B-B14F-4D97-AF65-F5344CB8AC3E}">
        <p14:creationId xmlns:p14="http://schemas.microsoft.com/office/powerpoint/2010/main" val="4064122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526FF0-CD34-4F3B-A2D9-9DB0782C882D}" type="slidenum">
              <a:rPr lang="ar-SA" smtClean="0"/>
              <a:pPr>
                <a:defRPr/>
              </a:pPr>
              <a:t>‹#›</a:t>
            </a:fld>
            <a:endParaRPr lang="en-US"/>
          </a:p>
        </p:txBody>
      </p:sp>
    </p:spTree>
    <p:extLst>
      <p:ext uri="{BB962C8B-B14F-4D97-AF65-F5344CB8AC3E}">
        <p14:creationId xmlns:p14="http://schemas.microsoft.com/office/powerpoint/2010/main" val="1060283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526FF0-CD34-4F3B-A2D9-9DB0782C882D}" type="slidenum">
              <a:rPr lang="ar-SA" smtClean="0"/>
              <a:pPr>
                <a:defRPr/>
              </a:pPr>
              <a:t>‹#›</a:t>
            </a:fld>
            <a:endParaRPr lang="en-US"/>
          </a:p>
        </p:txBody>
      </p:sp>
    </p:spTree>
    <p:extLst>
      <p:ext uri="{BB962C8B-B14F-4D97-AF65-F5344CB8AC3E}">
        <p14:creationId xmlns:p14="http://schemas.microsoft.com/office/powerpoint/2010/main" val="282656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22F68D-79ED-41F4-B63E-BE257711B1CC}" type="slidenum">
              <a:rPr lang="ar-SA" smtClean="0"/>
              <a:pPr>
                <a:defRPr/>
              </a:pPr>
              <a:t>‹#›</a:t>
            </a:fld>
            <a:endParaRPr lang="en-US"/>
          </a:p>
        </p:txBody>
      </p:sp>
    </p:spTree>
    <p:extLst>
      <p:ext uri="{BB962C8B-B14F-4D97-AF65-F5344CB8AC3E}">
        <p14:creationId xmlns:p14="http://schemas.microsoft.com/office/powerpoint/2010/main" val="1687056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583029-A219-41DA-B68F-A67D3DD00F35}" type="slidenum">
              <a:rPr lang="ar-SA" smtClean="0"/>
              <a:pPr>
                <a:defRPr/>
              </a:pPr>
              <a:t>‹#›</a:t>
            </a:fld>
            <a:endParaRPr lang="en-US"/>
          </a:p>
        </p:txBody>
      </p:sp>
    </p:spTree>
    <p:extLst>
      <p:ext uri="{BB962C8B-B14F-4D97-AF65-F5344CB8AC3E}">
        <p14:creationId xmlns:p14="http://schemas.microsoft.com/office/powerpoint/2010/main" val="4292967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85800" y="1981200"/>
            <a:ext cx="7772400" cy="4114800"/>
          </a:xfrm>
        </p:spPr>
        <p:txBody>
          <a:bodyPr/>
          <a:lstStyle/>
          <a:p>
            <a:pPr lvl="0"/>
            <a:endParaRPr lang="fa-IR"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6B387B2-AC4D-422A-A2D0-FE6720434237}" type="slidenum">
              <a:rPr lang="ar-SA"/>
              <a:pPr>
                <a:defRPr/>
              </a:pPr>
              <a:t>‹#›</a:t>
            </a:fld>
            <a:endParaRPr lang="en-US"/>
          </a:p>
        </p:txBody>
      </p:sp>
    </p:spTree>
    <p:extLst>
      <p:ext uri="{BB962C8B-B14F-4D97-AF65-F5344CB8AC3E}">
        <p14:creationId xmlns:p14="http://schemas.microsoft.com/office/powerpoint/2010/main" val="103849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11DFD5-286F-40BD-BC66-E74535622B1C}" type="slidenum">
              <a:rPr lang="ar-SA" smtClean="0"/>
              <a:pPr>
                <a:defRPr/>
              </a:pPr>
              <a:t>‹#›</a:t>
            </a:fld>
            <a:endParaRPr lang="en-US"/>
          </a:p>
        </p:txBody>
      </p:sp>
    </p:spTree>
    <p:extLst>
      <p:ext uri="{BB962C8B-B14F-4D97-AF65-F5344CB8AC3E}">
        <p14:creationId xmlns:p14="http://schemas.microsoft.com/office/powerpoint/2010/main" val="125266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99CCA79-EA60-4C22-B52D-F546AA280085}" type="slidenum">
              <a:rPr lang="ar-SA" smtClean="0"/>
              <a:pPr>
                <a:defRPr/>
              </a:pPr>
              <a:t>‹#›</a:t>
            </a:fld>
            <a:endParaRPr lang="en-US"/>
          </a:p>
        </p:txBody>
      </p:sp>
    </p:spTree>
    <p:extLst>
      <p:ext uri="{BB962C8B-B14F-4D97-AF65-F5344CB8AC3E}">
        <p14:creationId xmlns:p14="http://schemas.microsoft.com/office/powerpoint/2010/main" val="174608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21E8D4-F369-4CA6-97C4-FC08E2219C32}" type="slidenum">
              <a:rPr lang="ar-SA" smtClean="0"/>
              <a:pPr>
                <a:defRPr/>
              </a:pPr>
              <a:t>‹#›</a:t>
            </a:fld>
            <a:endParaRPr lang="en-US"/>
          </a:p>
        </p:txBody>
      </p:sp>
    </p:spTree>
    <p:extLst>
      <p:ext uri="{BB962C8B-B14F-4D97-AF65-F5344CB8AC3E}">
        <p14:creationId xmlns:p14="http://schemas.microsoft.com/office/powerpoint/2010/main" val="167987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F515B0E-9D1C-4BB6-8ABB-20418D080507}" type="slidenum">
              <a:rPr lang="ar-SA" smtClean="0"/>
              <a:pPr>
                <a:defRPr/>
              </a:pPr>
              <a:t>‹#›</a:t>
            </a:fld>
            <a:endParaRPr lang="en-US"/>
          </a:p>
        </p:txBody>
      </p:sp>
    </p:spTree>
    <p:extLst>
      <p:ext uri="{BB962C8B-B14F-4D97-AF65-F5344CB8AC3E}">
        <p14:creationId xmlns:p14="http://schemas.microsoft.com/office/powerpoint/2010/main" val="331773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AE559C90-4C2F-4304-B2B6-DD8C8D6DC320}" type="slidenum">
              <a:rPr lang="ar-SA" smtClean="0"/>
              <a:pPr>
                <a:defRPr/>
              </a:pPr>
              <a:t>‹#›</a:t>
            </a:fld>
            <a:endParaRPr lang="en-US"/>
          </a:p>
        </p:txBody>
      </p:sp>
    </p:spTree>
    <p:extLst>
      <p:ext uri="{BB962C8B-B14F-4D97-AF65-F5344CB8AC3E}">
        <p14:creationId xmlns:p14="http://schemas.microsoft.com/office/powerpoint/2010/main" val="230697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F60B00EF-D13D-4207-AD2D-DFA8277DB57E}" type="slidenum">
              <a:rPr lang="ar-SA" smtClean="0"/>
              <a:pPr>
                <a:defRPr/>
              </a:pPr>
              <a:t>‹#›</a:t>
            </a:fld>
            <a:endParaRPr lang="en-US"/>
          </a:p>
        </p:txBody>
      </p:sp>
    </p:spTree>
    <p:extLst>
      <p:ext uri="{BB962C8B-B14F-4D97-AF65-F5344CB8AC3E}">
        <p14:creationId xmlns:p14="http://schemas.microsoft.com/office/powerpoint/2010/main" val="94520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CC25F1D0-99B8-4703-A211-BACAED1C6E4B}" type="slidenum">
              <a:rPr lang="ar-SA" smtClean="0"/>
              <a:pPr>
                <a:defRPr/>
              </a:pPr>
              <a:t>‹#›</a:t>
            </a:fld>
            <a:endParaRPr lang="en-US"/>
          </a:p>
        </p:txBody>
      </p:sp>
    </p:spTree>
    <p:extLst>
      <p:ext uri="{BB962C8B-B14F-4D97-AF65-F5344CB8AC3E}">
        <p14:creationId xmlns:p14="http://schemas.microsoft.com/office/powerpoint/2010/main" val="428154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1BFA9F-8DBA-4BFF-9596-DFE2C81DE625}" type="slidenum">
              <a:rPr lang="ar-SA" smtClean="0"/>
              <a:pPr>
                <a:defRPr/>
              </a:pPr>
              <a:t>‹#›</a:t>
            </a:fld>
            <a:endParaRPr lang="en-US"/>
          </a:p>
        </p:txBody>
      </p:sp>
    </p:spTree>
    <p:extLst>
      <p:ext uri="{BB962C8B-B14F-4D97-AF65-F5344CB8AC3E}">
        <p14:creationId xmlns:p14="http://schemas.microsoft.com/office/powerpoint/2010/main" val="12822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7F526FF0-CD34-4F3B-A2D9-9DB0782C882D}" type="slidenum">
              <a:rPr lang="ar-SA" smtClean="0"/>
              <a:pPr>
                <a:defRPr/>
              </a:pPr>
              <a:t>‹#›</a:t>
            </a:fld>
            <a:endParaRPr lang="en-US"/>
          </a:p>
        </p:txBody>
      </p:sp>
    </p:spTree>
    <p:extLst>
      <p:ext uri="{BB962C8B-B14F-4D97-AF65-F5344CB8AC3E}">
        <p14:creationId xmlns:p14="http://schemas.microsoft.com/office/powerpoint/2010/main" val="3963521772"/>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7.png"/><Relationship Id="rId5" Type="http://schemas.openxmlformats.org/officeDocument/2006/relationships/oleObject" Target="../embeddings/oleObject11.bin"/><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0.png"/><Relationship Id="rId5" Type="http://schemas.openxmlformats.org/officeDocument/2006/relationships/oleObject" Target="../embeddings/oleObject14.bin"/><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2.png"/><Relationship Id="rId5" Type="http://schemas.openxmlformats.org/officeDocument/2006/relationships/oleObject" Target="../embeddings/oleObject16.bin"/><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3.png"/><Relationship Id="rId5" Type="http://schemas.openxmlformats.org/officeDocument/2006/relationships/oleObject" Target="../embeddings/oleObject22.bin"/><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5.wmf"/></Relationships>
</file>

<file path=ppt/slides/_rels/slide5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50.png"/><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image" Target="../media/image47.png"/><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oleObject" Target="../embeddings/oleObject27.bin"/></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fa.wikipedia.org/wiki/%D8%B1%DB%8C%D8%A7%D8%B6%DB%8C" TargetMode="External"/><Relationship Id="rId7" Type="http://schemas.openxmlformats.org/officeDocument/2006/relationships/hyperlink" Target="http://fa.wikipedia.org/w/index.php?title=%DA%A9%D8%B1%DB%8C%D8%B3%DB%8C%D8%AA%D8%A7%D9%86_%D9%87%D9%88%DB%8C%DA%AF%D9%86%D8%B3&amp;action=edit&amp;redlink=1" TargetMode="External"/><Relationship Id="rId2" Type="http://schemas.openxmlformats.org/officeDocument/2006/relationships/hyperlink" Target="http://fa.wikipedia.org/wiki/%D8%A7%D9%84%DA%A9%D8%AA%D8%B1%D9%88%D8%AF%DB%8C%D9%86%D8%A7%D9%85%DB%8C%DA%A9_%DA%A9%D9%88%D8%A7%D9%86%D8%AA%D9%88%D9%85%DB%8C" TargetMode="External"/><Relationship Id="rId1" Type="http://schemas.openxmlformats.org/officeDocument/2006/relationships/slideLayout" Target="../slideLayouts/slideLayout2.xml"/><Relationship Id="rId6" Type="http://schemas.openxmlformats.org/officeDocument/2006/relationships/hyperlink" Target="http://fa.wikipedia.org/wiki/%D8%B3%D8%A7%DB%8C%D9%87" TargetMode="External"/><Relationship Id="rId5" Type="http://schemas.openxmlformats.org/officeDocument/2006/relationships/hyperlink" Target="http://fa.wikipedia.org/wiki/%D9%87%D9%85%DA%AF%D9%86" TargetMode="External"/><Relationship Id="rId4" Type="http://schemas.openxmlformats.org/officeDocument/2006/relationships/hyperlink" Target="http://fa.wikipedia.org/wiki/%D8%A7%DB%8C%D8%B2%D8%A7%DA%A9_%D9%86%DB%8C%D9%88%D8%AA%D9%86"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56.wmf"/><Relationship Id="rId4" Type="http://schemas.openxmlformats.org/officeDocument/2006/relationships/oleObject" Target="../embeddings/oleObject31.bin"/></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58.wmf"/><Relationship Id="rId4" Type="http://schemas.openxmlformats.org/officeDocument/2006/relationships/oleObject" Target="../embeddings/oleObject32.bin"/></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60.wmf"/><Relationship Id="rId4" Type="http://schemas.openxmlformats.org/officeDocument/2006/relationships/oleObject" Target="../embeddings/oleObject33.bin"/></Relationships>
</file>

<file path=ppt/slides/_rels/slide7.xml.rels><?xml version="1.0" encoding="UTF-8" standalone="yes"?>
<Relationships xmlns="http://schemas.openxmlformats.org/package/2006/relationships"><Relationship Id="rId3" Type="http://schemas.openxmlformats.org/officeDocument/2006/relationships/hyperlink" Target="http://fa.wikipedia.org/w/index.php?title=%D8%A7%D9%84%DA%A9%D8%AA%D8%B1%D9%88%D9%85%D8%BA%D9%86%D8%A7%D8%B7%DB%8C%D8%B3%D9%85&amp;action=edit&amp;redlink=1" TargetMode="External"/><Relationship Id="rId2" Type="http://schemas.openxmlformats.org/officeDocument/2006/relationships/hyperlink" Target="http://fa.wikipedia.org/w/index.php?title=%D8%AC%DB%8C%D9%85%D8%B2_%DA%A9%D9%84%D8%A7%D8%B1%DA%A9_%D9%85%D8%A7%DA%A9%D8%B3%D9%88%D9%84&amp;action=edit&amp;redlink=1" TargetMode="External"/><Relationship Id="rId1" Type="http://schemas.openxmlformats.org/officeDocument/2006/relationships/slideLayout" Target="../slideLayouts/slideLayout2.xml"/><Relationship Id="rId6" Type="http://schemas.openxmlformats.org/officeDocument/2006/relationships/hyperlink" Target="http://fa.wikipedia.org/wiki/%D9%BE%D8%B1%D8%AA%D9%88_%DA%AF%D8%A7%D9%85%D8%A7" TargetMode="External"/><Relationship Id="rId5" Type="http://schemas.openxmlformats.org/officeDocument/2006/relationships/hyperlink" Target="http://fa.wikipedia.org/wiki/%D9%81%D8%B1%D8%A7%D8%A8%D9%86%D9%81%D8%B4" TargetMode="External"/><Relationship Id="rId4" Type="http://schemas.openxmlformats.org/officeDocument/2006/relationships/hyperlink" Target="http://fa.wikipedia.org/wiki/%D9%81%D8%B1%D9%88%D8%B3%D8%B1%D8%AE"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62.wmf"/><Relationship Id="rId4" Type="http://schemas.openxmlformats.org/officeDocument/2006/relationships/oleObject" Target="../embeddings/oleObject34.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65.png"/><Relationship Id="rId4" Type="http://schemas.openxmlformats.org/officeDocument/2006/relationships/image" Target="../media/image64.wmf"/></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6.wmf"/><Relationship Id="rId4" Type="http://schemas.openxmlformats.org/officeDocument/2006/relationships/oleObject" Target="../embeddings/oleObject36.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subTitle" idx="1"/>
          </p:nvPr>
        </p:nvSpPr>
        <p:spPr>
          <a:xfrm>
            <a:off x="395288" y="2349500"/>
            <a:ext cx="8424862" cy="863600"/>
          </a:xfrm>
        </p:spPr>
        <p:txBody>
          <a:bodyPr>
            <a:normAutofit lnSpcReduction="10000"/>
          </a:bodyPr>
          <a:lstStyle/>
          <a:p>
            <a:pPr eaLnBrk="1" hangingPunct="1">
              <a:lnSpc>
                <a:spcPct val="80000"/>
              </a:lnSpc>
            </a:pPr>
            <a:endParaRPr lang="en-US" sz="1800" b="1" dirty="0" smtClean="0">
              <a:cs typeface="Andalus" pitchFamily="2" charset="-78"/>
            </a:endParaRPr>
          </a:p>
          <a:p>
            <a:pPr algn="ctr" rtl="1" eaLnBrk="1" hangingPunct="1">
              <a:lnSpc>
                <a:spcPct val="80000"/>
              </a:lnSpc>
            </a:pPr>
            <a:r>
              <a:rPr lang="ar-SA" sz="3600" b="1" dirty="0" smtClean="0">
                <a:solidFill>
                  <a:srgbClr val="FFCC00"/>
                </a:solidFill>
                <a:cs typeface="2  Jadid" pitchFamily="2" charset="-78"/>
              </a:rPr>
              <a:t>ارزيابي روشنايي</a:t>
            </a:r>
            <a:r>
              <a:rPr lang="fa-IR" sz="3600" b="1" dirty="0" smtClean="0">
                <a:solidFill>
                  <a:srgbClr val="FFCC00"/>
                </a:solidFill>
                <a:cs typeface="2  Jadid" pitchFamily="2" charset="-78"/>
              </a:rPr>
              <a:t> </a:t>
            </a:r>
            <a:r>
              <a:rPr lang="ar-SA" sz="3600" b="1" dirty="0" smtClean="0">
                <a:solidFill>
                  <a:srgbClr val="FFCC00"/>
                </a:solidFill>
                <a:cs typeface="2  Jadid" pitchFamily="2" charset="-78"/>
              </a:rPr>
              <a:t>در محيط </a:t>
            </a:r>
            <a:r>
              <a:rPr lang="fa-IR" sz="3600" b="1" dirty="0" smtClean="0">
                <a:solidFill>
                  <a:srgbClr val="FFCC00"/>
                </a:solidFill>
                <a:cs typeface="2  Jadid" pitchFamily="2" charset="-78"/>
              </a:rPr>
              <a:t>داخلی (خانگی کارگاهی)</a:t>
            </a:r>
            <a:endParaRPr lang="ar-SA" sz="2000" b="1" dirty="0" smtClean="0">
              <a:cs typeface="2  Jadid" pitchFamily="2" charset="-78"/>
            </a:endParaRPr>
          </a:p>
          <a:p>
            <a:pPr eaLnBrk="1" hangingPunct="1">
              <a:lnSpc>
                <a:spcPct val="80000"/>
              </a:lnSpc>
            </a:pPr>
            <a:endParaRPr lang="ar-SA" sz="1600" dirty="0" smtClean="0">
              <a:cs typeface="Nazanin"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gn="r" eaLnBrk="1" hangingPunct="1">
              <a:defRPr/>
            </a:pPr>
            <a:r>
              <a:rPr lang="ar-SA" sz="2800" b="1" dirty="0" smtClean="0">
                <a:latin typeface="Traffic" pitchFamily="2" charset="-78"/>
                <a:cs typeface="Titr" pitchFamily="2" charset="-78"/>
              </a:rPr>
              <a:t>سيستم روشنايي مطلوب:</a:t>
            </a:r>
            <a:endParaRPr lang="ar-SA" sz="2800" b="1" i="1" dirty="0" smtClean="0">
              <a:latin typeface="Traffic" pitchFamily="2" charset="-78"/>
              <a:cs typeface="Traffic" pitchFamily="2" charset="-78"/>
            </a:endParaRPr>
          </a:p>
        </p:txBody>
      </p:sp>
      <p:sp>
        <p:nvSpPr>
          <p:cNvPr id="33795" name="Rectangle 3"/>
          <p:cNvSpPr>
            <a:spLocks noGrp="1" noChangeArrowheads="1"/>
          </p:cNvSpPr>
          <p:nvPr>
            <p:ph idx="1"/>
          </p:nvPr>
        </p:nvSpPr>
        <p:spPr>
          <a:xfrm>
            <a:off x="539552" y="2564904"/>
            <a:ext cx="8059737" cy="4114800"/>
          </a:xfrm>
        </p:spPr>
        <p:txBody>
          <a:bodyPr/>
          <a:lstStyle/>
          <a:p>
            <a:pPr algn="r" rtl="1" eaLnBrk="1" hangingPunct="1">
              <a:buFont typeface="Wingdings" pitchFamily="2" charset="2"/>
              <a:buNone/>
            </a:pPr>
            <a:r>
              <a:rPr lang="ar-SA" sz="2400" dirty="0" smtClean="0">
                <a:solidFill>
                  <a:srgbClr val="FFCC00"/>
                </a:solidFill>
                <a:latin typeface="Traffic" pitchFamily="2" charset="-78"/>
                <a:cs typeface="B Traffic" pitchFamily="2" charset="-78"/>
              </a:rPr>
              <a:t>   </a:t>
            </a:r>
            <a:r>
              <a:rPr lang="ar-SA" sz="1600" dirty="0" smtClean="0">
                <a:solidFill>
                  <a:srgbClr val="FFCC00"/>
                </a:solidFill>
                <a:latin typeface="SHoma" pitchFamily="2" charset="2"/>
                <a:cs typeface="B Traffic" pitchFamily="2" charset="-78"/>
              </a:rPr>
              <a:t>ويژگيهاي روشنايي مطلوب صرف</a:t>
            </a:r>
            <a:r>
              <a:rPr lang="ar-SA" sz="1600" dirty="0" smtClean="0">
                <a:solidFill>
                  <a:srgbClr val="FFCC00"/>
                </a:solidFill>
                <a:latin typeface="SHoma" pitchFamily="2" charset="2"/>
                <a:cs typeface="Tabassom" pitchFamily="2" charset="-78"/>
              </a:rPr>
              <a:t>‌</a:t>
            </a:r>
            <a:r>
              <a:rPr lang="ar-SA" sz="1600" dirty="0" smtClean="0">
                <a:solidFill>
                  <a:srgbClr val="FFCC00"/>
                </a:solidFill>
                <a:latin typeface="SHoma" pitchFamily="2" charset="2"/>
                <a:cs typeface="B Traffic" pitchFamily="2" charset="-78"/>
              </a:rPr>
              <a:t>نظر از منبع تأمين آن در موارد زير خلاصه</a:t>
            </a:r>
            <a:r>
              <a:rPr lang="fa-IR" sz="1600" dirty="0" smtClean="0">
                <a:solidFill>
                  <a:srgbClr val="FFCC00"/>
                </a:solidFill>
                <a:latin typeface="SHoma" pitchFamily="2" charset="2"/>
                <a:cs typeface="B Traffic" pitchFamily="2" charset="-78"/>
              </a:rPr>
              <a:t> </a:t>
            </a:r>
            <a:r>
              <a:rPr lang="ar-SA" sz="1600" dirty="0" smtClean="0">
                <a:solidFill>
                  <a:srgbClr val="FFCC00"/>
                </a:solidFill>
                <a:latin typeface="SHoma" pitchFamily="2" charset="2"/>
                <a:cs typeface="B Traffic" pitchFamily="2" charset="-78"/>
              </a:rPr>
              <a:t>مي</a:t>
            </a:r>
            <a:r>
              <a:rPr lang="ar-SA" sz="1600" dirty="0" smtClean="0">
                <a:solidFill>
                  <a:srgbClr val="FFCC00"/>
                </a:solidFill>
                <a:latin typeface="SHoma" pitchFamily="2" charset="2"/>
                <a:cs typeface="Tabassom" pitchFamily="2" charset="-78"/>
              </a:rPr>
              <a:t>‌</a:t>
            </a:r>
            <a:r>
              <a:rPr lang="ar-SA" sz="1600" dirty="0" smtClean="0">
                <a:solidFill>
                  <a:srgbClr val="FFCC00"/>
                </a:solidFill>
                <a:latin typeface="SHoma" pitchFamily="2" charset="2"/>
                <a:cs typeface="B Traffic" pitchFamily="2" charset="-78"/>
              </a:rPr>
              <a:t>گردد.</a:t>
            </a:r>
            <a:endParaRPr lang="fa-IR" sz="1600" dirty="0" smtClean="0">
              <a:solidFill>
                <a:srgbClr val="FFCC00"/>
              </a:solidFill>
              <a:latin typeface="SHoma" pitchFamily="2" charset="2"/>
              <a:cs typeface="B Traffic" pitchFamily="2" charset="-78"/>
            </a:endParaRPr>
          </a:p>
          <a:p>
            <a:pPr algn="r" rtl="1" eaLnBrk="1" hangingPunct="1">
              <a:buFont typeface="Wingdings" pitchFamily="2" charset="2"/>
              <a:buNone/>
            </a:pPr>
            <a:endParaRPr lang="ar-SA" sz="2000" dirty="0" smtClean="0">
              <a:solidFill>
                <a:srgbClr val="FFCC00"/>
              </a:solidFill>
              <a:latin typeface="SHoma" pitchFamily="2" charset="2"/>
              <a:cs typeface="B Traffic" pitchFamily="2" charset="-78"/>
            </a:endParaRPr>
          </a:p>
          <a:p>
            <a:pPr lvl="2" algn="r" rtl="1" eaLnBrk="1" hangingPunct="1"/>
            <a:r>
              <a:rPr lang="ar-SA" sz="2000" dirty="0" smtClean="0">
                <a:cs typeface="B Traffic" pitchFamily="2" charset="-78"/>
              </a:rPr>
              <a:t>شدت روشنايي </a:t>
            </a:r>
            <a:r>
              <a:rPr lang="fa-IR" sz="2000" dirty="0" smtClean="0">
                <a:cs typeface="B Traffic" pitchFamily="2" charset="-78"/>
              </a:rPr>
              <a:t>مطابق استاندارد</a:t>
            </a:r>
            <a:r>
              <a:rPr lang="ar-SA" sz="2000" dirty="0" smtClean="0">
                <a:cs typeface="B Traffic" pitchFamily="2" charset="-78"/>
              </a:rPr>
              <a:t> </a:t>
            </a:r>
            <a:r>
              <a:rPr lang="ar-SA" sz="1200" dirty="0" smtClean="0">
                <a:cs typeface="B Traffic" pitchFamily="2" charset="-78"/>
              </a:rPr>
              <a:t>(عمومي و موضعي)</a:t>
            </a:r>
          </a:p>
          <a:p>
            <a:pPr lvl="2" algn="r" rtl="1" eaLnBrk="1" hangingPunct="1"/>
            <a:r>
              <a:rPr lang="fa-IR" sz="2000" dirty="0" smtClean="0">
                <a:cs typeface="B Traffic" pitchFamily="2" charset="-78"/>
              </a:rPr>
              <a:t>تناسب منابع روشنایی با ماهیت کار</a:t>
            </a:r>
            <a:r>
              <a:rPr lang="ar-SA" sz="2000" dirty="0" smtClean="0">
                <a:cs typeface="B Traffic" pitchFamily="2" charset="-78"/>
              </a:rPr>
              <a:t> </a:t>
            </a:r>
            <a:r>
              <a:rPr lang="fa-IR" sz="2000" dirty="0" smtClean="0">
                <a:cs typeface="B Traffic" pitchFamily="2" charset="-78"/>
              </a:rPr>
              <a:t>و رنگ دهی مناسب طیف</a:t>
            </a:r>
          </a:p>
          <a:p>
            <a:pPr lvl="2" algn="r" rtl="1" eaLnBrk="1" hangingPunct="1"/>
            <a:r>
              <a:rPr lang="fa-IR" sz="2000" dirty="0" smtClean="0">
                <a:cs typeface="B Traffic" pitchFamily="2" charset="-78"/>
              </a:rPr>
              <a:t>تناسب چیدمان منابع و یکدستی توزیع روشنایی</a:t>
            </a:r>
            <a:r>
              <a:rPr lang="ar-SA" sz="2000" dirty="0" smtClean="0">
                <a:cs typeface="B Traffic" pitchFamily="2" charset="-78"/>
              </a:rPr>
              <a:t> </a:t>
            </a:r>
            <a:r>
              <a:rPr lang="fa-IR" sz="1200" dirty="0" smtClean="0">
                <a:cs typeface="B Traffic" pitchFamily="2" charset="-78"/>
              </a:rPr>
              <a:t>(</a:t>
            </a:r>
            <a:r>
              <a:rPr lang="ar-SA" sz="1200" dirty="0" smtClean="0">
                <a:cs typeface="B Traffic" pitchFamily="2" charset="-78"/>
              </a:rPr>
              <a:t>عدم وجود سايه روشن</a:t>
            </a:r>
            <a:r>
              <a:rPr lang="fa-IR" sz="1200" dirty="0" smtClean="0">
                <a:cs typeface="B Traffic" pitchFamily="2" charset="-78"/>
              </a:rPr>
              <a:t> محسوس)</a:t>
            </a:r>
            <a:endParaRPr lang="ar-SA" sz="1200" dirty="0" smtClean="0">
              <a:cs typeface="B Traffic" pitchFamily="2" charset="-78"/>
            </a:endParaRPr>
          </a:p>
          <a:p>
            <a:pPr lvl="2" algn="r" rtl="1" eaLnBrk="1" hangingPunct="1"/>
            <a:r>
              <a:rPr lang="ar-SA" sz="2000" dirty="0" smtClean="0">
                <a:cs typeface="B Traffic" pitchFamily="2" charset="-78"/>
              </a:rPr>
              <a:t>عدم </a:t>
            </a:r>
            <a:r>
              <a:rPr lang="fa-IR" sz="2000" dirty="0" smtClean="0">
                <a:cs typeface="B Traffic" pitchFamily="2" charset="-78"/>
              </a:rPr>
              <a:t>مزاحمت درخشندگی سطوح، پنجره ها و منابع روشنایی</a:t>
            </a:r>
            <a:endParaRPr lang="ar-SA" sz="2000" dirty="0" smtClean="0">
              <a:cs typeface="B Traffic" pitchFamily="2" charset="-78"/>
            </a:endParaRPr>
          </a:p>
          <a:p>
            <a:pPr lvl="2" algn="r" rtl="1" eaLnBrk="1" hangingPunct="1"/>
            <a:r>
              <a:rPr lang="fa-IR" sz="2000" dirty="0" smtClean="0">
                <a:cs typeface="B Traffic" pitchFamily="2" charset="-78"/>
              </a:rPr>
              <a:t>رنگ و </a:t>
            </a:r>
            <a:r>
              <a:rPr lang="ar-SA" sz="2000" dirty="0" smtClean="0">
                <a:cs typeface="B Traffic" pitchFamily="2" charset="-78"/>
              </a:rPr>
              <a:t>انعكاس مناسب سطوح داخلي بمنظور توزيع روشنايي</a:t>
            </a:r>
            <a:endParaRPr lang="fa-IR" sz="2000" dirty="0" smtClean="0">
              <a:cs typeface="B Traffic" pitchFamily="2" charset="-78"/>
            </a:endParaRPr>
          </a:p>
          <a:p>
            <a:pPr lvl="2" algn="r" rtl="1" eaLnBrk="1" hangingPunct="1"/>
            <a:r>
              <a:rPr lang="fa-IR" sz="2000" dirty="0" smtClean="0">
                <a:cs typeface="B Traffic" pitchFamily="2" charset="-78"/>
              </a:rPr>
              <a:t>نگهداری صحیح منابع و سطوح</a:t>
            </a:r>
            <a:endParaRPr lang="ar-SA" sz="2000" dirty="0" smtClean="0">
              <a:cs typeface="B Traffic" pitchFamily="2" charset="-78"/>
            </a:endParaRPr>
          </a:p>
          <a:p>
            <a:pPr algn="r" rtl="1" eaLnBrk="1" hangingPunct="1"/>
            <a:endParaRPr lang="en-US" sz="2800" dirty="0" smtClean="0">
              <a:cs typeface="B Traffic"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92696"/>
            <a:ext cx="7315200" cy="1154097"/>
          </a:xfrm>
        </p:spPr>
        <p:txBody>
          <a:bodyPr>
            <a:normAutofit/>
          </a:bodyPr>
          <a:lstStyle/>
          <a:p>
            <a:pPr algn="r" rtl="1"/>
            <a:r>
              <a:rPr lang="ar-SA" sz="2800" b="1" dirty="0">
                <a:latin typeface="Traffic" pitchFamily="2" charset="-78"/>
                <a:cs typeface="Titr" pitchFamily="2" charset="-78"/>
              </a:rPr>
              <a:t>هدف از انجام محاسبات روشنایی داخلی عبارتست از</a:t>
            </a:r>
            <a:r>
              <a:rPr lang="en-US" sz="2800" b="1" dirty="0">
                <a:latin typeface="Traffic" pitchFamily="2" charset="-78"/>
                <a:cs typeface="Titr" pitchFamily="2" charset="-78"/>
              </a:rPr>
              <a:t>:</a:t>
            </a:r>
          </a:p>
        </p:txBody>
      </p:sp>
      <p:sp>
        <p:nvSpPr>
          <p:cNvPr id="3" name="Content Placeholder 2"/>
          <p:cNvSpPr>
            <a:spLocks noGrp="1"/>
          </p:cNvSpPr>
          <p:nvPr>
            <p:ph idx="1"/>
          </p:nvPr>
        </p:nvSpPr>
        <p:spPr>
          <a:xfrm>
            <a:off x="914400" y="2204864"/>
            <a:ext cx="7402016" cy="4392487"/>
          </a:xfrm>
        </p:spPr>
        <p:txBody>
          <a:bodyPr>
            <a:normAutofit fontScale="70000" lnSpcReduction="20000"/>
          </a:bodyPr>
          <a:lstStyle/>
          <a:p>
            <a:pPr marL="45720" indent="0" algn="r" rtl="1">
              <a:buNone/>
            </a:pPr>
            <a:r>
              <a:rPr lang="ar-SA" sz="2600" dirty="0" smtClean="0">
                <a:cs typeface="B Traffic" pitchFamily="2" charset="-78"/>
              </a:rPr>
              <a:t>محاسبه </a:t>
            </a:r>
            <a:r>
              <a:rPr lang="ar-SA" sz="2600" dirty="0">
                <a:cs typeface="B Traffic" pitchFamily="2" charset="-78"/>
              </a:rPr>
              <a:t>تعداد چراغ مورد نیاز و </a:t>
            </a:r>
            <a:endParaRPr lang="fa-IR" sz="2600" dirty="0">
              <a:cs typeface="B Traffic" pitchFamily="2" charset="-78"/>
            </a:endParaRPr>
          </a:p>
          <a:p>
            <a:pPr marL="45720" indent="0" algn="r" rtl="1">
              <a:buNone/>
            </a:pPr>
            <a:r>
              <a:rPr lang="en-US" sz="2600" dirty="0" smtClean="0">
                <a:cs typeface="B Traffic" pitchFamily="2" charset="-78"/>
              </a:rPr>
              <a:t> </a:t>
            </a:r>
            <a:r>
              <a:rPr lang="ar-SA" sz="2600" dirty="0">
                <a:cs typeface="B Traffic" pitchFamily="2" charset="-78"/>
              </a:rPr>
              <a:t>تعیین نحوه قرارگیری چراغها (ارتفاع نصب، موقعیت قرارگیری و</a:t>
            </a:r>
            <a:r>
              <a:rPr lang="en-US" sz="2600" dirty="0">
                <a:cs typeface="B Traffic" pitchFamily="2" charset="-78"/>
              </a:rPr>
              <a:t>...). </a:t>
            </a:r>
            <a:br>
              <a:rPr lang="en-US" sz="2600" dirty="0">
                <a:cs typeface="B Traffic" pitchFamily="2" charset="-78"/>
              </a:rPr>
            </a:br>
            <a:r>
              <a:rPr lang="ar-SA" sz="2600" dirty="0">
                <a:cs typeface="B Traffic" pitchFamily="2" charset="-78"/>
              </a:rPr>
              <a:t>به گونه‌ای که خواسته‌های زیر در مورد شناسایی تأمین گردد</a:t>
            </a:r>
            <a:r>
              <a:rPr lang="en-US" sz="2600" dirty="0">
                <a:cs typeface="B Traffic" pitchFamily="2" charset="-78"/>
              </a:rPr>
              <a:t>:</a:t>
            </a:r>
            <a:br>
              <a:rPr lang="en-US" sz="2600" dirty="0">
                <a:cs typeface="B Traffic" pitchFamily="2" charset="-78"/>
              </a:rPr>
            </a:br>
            <a:r>
              <a:rPr lang="ar-SA" sz="2600" dirty="0" smtClean="0">
                <a:cs typeface="B Traffic" pitchFamily="2" charset="-78"/>
              </a:rPr>
              <a:t>تأمین </a:t>
            </a:r>
            <a:r>
              <a:rPr lang="ar-SA" sz="2600" dirty="0">
                <a:cs typeface="B Traffic" pitchFamily="2" charset="-78"/>
              </a:rPr>
              <a:t>حداقل شدت روشنایی متوسط مورد نیاز، </a:t>
            </a:r>
            <a:r>
              <a:rPr lang="en-US" sz="2600" dirty="0">
                <a:cs typeface="B Traffic" pitchFamily="2" charset="-78"/>
              </a:rPr>
              <a:t/>
            </a:r>
            <a:br>
              <a:rPr lang="en-US" sz="2600" dirty="0">
                <a:cs typeface="B Traffic" pitchFamily="2" charset="-78"/>
              </a:rPr>
            </a:br>
            <a:r>
              <a:rPr lang="ar-SA" sz="2600" dirty="0" smtClean="0">
                <a:cs typeface="B Traffic" pitchFamily="2" charset="-78"/>
              </a:rPr>
              <a:t>توزیع </a:t>
            </a:r>
            <a:r>
              <a:rPr lang="ar-SA" sz="2600" dirty="0">
                <a:cs typeface="B Traffic" pitchFamily="2" charset="-78"/>
              </a:rPr>
              <a:t>مناسب شدت روشنایی در نقاط مختلف</a:t>
            </a:r>
            <a:r>
              <a:rPr lang="en-US" sz="2600" dirty="0">
                <a:cs typeface="B Traffic" pitchFamily="2" charset="-78"/>
              </a:rPr>
              <a:t>. </a:t>
            </a:r>
            <a:br>
              <a:rPr lang="en-US" sz="2600" dirty="0">
                <a:cs typeface="B Traffic" pitchFamily="2" charset="-78"/>
              </a:rPr>
            </a:br>
            <a:r>
              <a:rPr lang="ar-SA" sz="2600" dirty="0" smtClean="0">
                <a:cs typeface="B Traffic" pitchFamily="2" charset="-78"/>
              </a:rPr>
              <a:t>محدود </a:t>
            </a:r>
            <a:r>
              <a:rPr lang="ar-SA" sz="2600" dirty="0">
                <a:cs typeface="B Traffic" pitchFamily="2" charset="-78"/>
              </a:rPr>
              <a:t>کردن خیرگی و </a:t>
            </a:r>
            <a:r>
              <a:rPr lang="en-US" sz="2600" dirty="0">
                <a:cs typeface="B Traffic" pitchFamily="2" charset="-78"/>
              </a:rPr>
              <a:t/>
            </a:r>
            <a:br>
              <a:rPr lang="en-US" sz="2600" dirty="0">
                <a:cs typeface="B Traffic" pitchFamily="2" charset="-78"/>
              </a:rPr>
            </a:br>
            <a:r>
              <a:rPr lang="ar-SA" sz="2600" dirty="0" smtClean="0">
                <a:cs typeface="B Traffic" pitchFamily="2" charset="-78"/>
              </a:rPr>
              <a:t>موارد </a:t>
            </a:r>
            <a:r>
              <a:rPr lang="ar-SA" sz="2600" dirty="0">
                <a:cs typeface="B Traffic" pitchFamily="2" charset="-78"/>
              </a:rPr>
              <a:t>خاص، نظیر زیبایی، محدودیتهای سایه و</a:t>
            </a:r>
            <a:r>
              <a:rPr lang="en-US" sz="2600" dirty="0">
                <a:cs typeface="B Traffic" pitchFamily="2" charset="-78"/>
              </a:rPr>
              <a:t>... </a:t>
            </a:r>
            <a:br>
              <a:rPr lang="en-US" sz="2600" dirty="0">
                <a:cs typeface="B Traffic" pitchFamily="2" charset="-78"/>
              </a:rPr>
            </a:br>
            <a:r>
              <a:rPr lang="ar-SA" sz="2600" dirty="0">
                <a:cs typeface="B Traffic" pitchFamily="2" charset="-78"/>
              </a:rPr>
              <a:t>به طور خلاصه می‌توانیم که از کل نوری که از یک منبع نوری منتشر می‌شود، بخشی از آن به سطح مورد نظر رسیده و بخشی از آن به دیوارهای اطراف و سقف تابیده می‌شود. بخشی از نور تابیده شده به سقف و دیوارها نیز به سطح کار منعکس می‌شود که در حالت کلی بر مقدار شدت روشنایی در مجموعه تأثیر می‌گذارد. در نتیجه، عوامل مختلفی بر میزان نور تابیده شده بر یک سطح در اتاق تأثیر می‌گذارند مقدار شدت روشنایی در مجموعه تأثیر می‌گذارد. در نتیجه، عوامل مختلفی بر میزان نور تابیده شده بر یک سطح در اتاق تأثیر می‌گذارند که عبارتند از شکل و حجم اتاق، رنگ دیوارها و سقف، فاصله بین چراغ و سطح کار، نوع منحنی توزیع شدت نور چراغ و... به صورت خلاصه می‌توان گفت اگر کل شار نوری تابیده شده از منابع نوری موجود در اتاق، برابر</a:t>
            </a:r>
            <a:r>
              <a:rPr lang="en-US" sz="2600" dirty="0">
                <a:cs typeface="B Traffic" pitchFamily="2" charset="-78"/>
              </a:rPr>
              <a:t>   </a:t>
            </a:r>
            <a:r>
              <a:rPr lang="ar-SA" sz="2600" dirty="0">
                <a:cs typeface="B Traffic" pitchFamily="2" charset="-78"/>
              </a:rPr>
              <a:t>لومن باشد، در حالت ایده‌آل که کل این مقدار نور به سطح مورد نظر بتابد </a:t>
            </a:r>
            <a:endParaRPr lang="en-US" sz="2600" dirty="0">
              <a:cs typeface="B Traffic" pitchFamily="2" charset="-78"/>
            </a:endParaRPr>
          </a:p>
        </p:txBody>
      </p:sp>
    </p:spTree>
    <p:extLst>
      <p:ext uri="{BB962C8B-B14F-4D97-AF65-F5344CB8AC3E}">
        <p14:creationId xmlns:p14="http://schemas.microsoft.com/office/powerpoint/2010/main" val="158739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26"/>
          <p:cNvSpPr>
            <a:spLocks noGrp="1" noChangeArrowheads="1"/>
          </p:cNvSpPr>
          <p:nvPr>
            <p:ph type="title"/>
          </p:nvPr>
        </p:nvSpPr>
        <p:spPr>
          <a:xfrm>
            <a:off x="1219200" y="609600"/>
            <a:ext cx="7772400" cy="1143000"/>
          </a:xfrm>
        </p:spPr>
        <p:txBody>
          <a:bodyPr/>
          <a:lstStyle/>
          <a:p>
            <a:pPr algn="r" rtl="1" eaLnBrk="1" hangingPunct="1">
              <a:defRPr/>
            </a:pPr>
            <a:r>
              <a:rPr lang="ar-SA" sz="2000" b="1" smtClean="0">
                <a:solidFill>
                  <a:srgbClr val="FFCC00"/>
                </a:solidFill>
                <a:cs typeface="Titr" pitchFamily="2" charset="-78"/>
              </a:rPr>
              <a:t>آيا سيستم روشنايي كارگاه از نظر بهداشتي مطلوب است؟</a:t>
            </a:r>
          </a:p>
        </p:txBody>
      </p:sp>
      <p:sp>
        <p:nvSpPr>
          <p:cNvPr id="153603" name="Rectangle 1027"/>
          <p:cNvSpPr>
            <a:spLocks noGrp="1" noChangeArrowheads="1"/>
          </p:cNvSpPr>
          <p:nvPr>
            <p:ph idx="1"/>
          </p:nvPr>
        </p:nvSpPr>
        <p:spPr>
          <a:xfrm>
            <a:off x="179388" y="1981200"/>
            <a:ext cx="8812212" cy="4114800"/>
          </a:xfrm>
        </p:spPr>
        <p:txBody>
          <a:bodyPr/>
          <a:lstStyle/>
          <a:p>
            <a:pPr algn="r" rtl="1" eaLnBrk="1" hangingPunct="1">
              <a:buFont typeface="Wingdings" pitchFamily="2" charset="2"/>
              <a:buNone/>
              <a:defRPr/>
            </a:pPr>
            <a:r>
              <a:rPr lang="ar-SA" sz="2400" smtClean="0">
                <a:cs typeface="Traffic" pitchFamily="2" charset="-78"/>
              </a:rPr>
              <a:t>1 -روشنايي</a:t>
            </a:r>
            <a:r>
              <a:rPr lang="ar-SA" sz="2400" smtClean="0">
                <a:solidFill>
                  <a:srgbClr val="00CC00"/>
                </a:solidFill>
                <a:cs typeface="Traffic" pitchFamily="2" charset="-78"/>
              </a:rPr>
              <a:t> </a:t>
            </a:r>
            <a:r>
              <a:rPr lang="ar-SA" sz="2400" smtClean="0">
                <a:solidFill>
                  <a:srgbClr val="00CC00"/>
                </a:solidFill>
                <a:latin typeface="Traffic" pitchFamily="2" charset="-78"/>
                <a:cs typeface="Traffic" pitchFamily="2" charset="-78"/>
              </a:rPr>
              <a:t>مطلوب:</a:t>
            </a:r>
            <a:r>
              <a:rPr lang="ar-SA" sz="1800" smtClean="0">
                <a:effectLst>
                  <a:outerShdw blurRad="38100" dist="38100" dir="2700000" algn="tl">
                    <a:srgbClr val="000000"/>
                  </a:outerShdw>
                </a:effectLst>
                <a:latin typeface="Traffic" pitchFamily="2" charset="-78"/>
                <a:cs typeface="Traffic" pitchFamily="2" charset="-78"/>
              </a:rPr>
              <a:t>           </a:t>
            </a:r>
            <a:r>
              <a:rPr lang="ar-SA" sz="1600" smtClean="0">
                <a:effectLst>
                  <a:outerShdw blurRad="38100" dist="38100" dir="2700000" algn="tl">
                    <a:srgbClr val="000000"/>
                  </a:outerShdw>
                </a:effectLst>
                <a:latin typeface="Traffic" pitchFamily="2" charset="-78"/>
                <a:cs typeface="Traffic" pitchFamily="2" charset="-78"/>
              </a:rPr>
              <a:t>واجد تمام معيارهاي مطلوبيت</a:t>
            </a:r>
            <a:endParaRPr lang="ar-SA" sz="1600" smtClean="0">
              <a:effectLst>
                <a:outerShdw blurRad="38100" dist="38100" dir="2700000" algn="tl">
                  <a:srgbClr val="000000"/>
                </a:outerShdw>
              </a:effectLst>
              <a:cs typeface="Traffic" pitchFamily="2" charset="-78"/>
            </a:endParaRPr>
          </a:p>
          <a:p>
            <a:pPr algn="r" rtl="1" eaLnBrk="1" hangingPunct="1">
              <a:buFont typeface="Wingdings" pitchFamily="2" charset="2"/>
              <a:buNone/>
              <a:defRPr/>
            </a:pPr>
            <a:endParaRPr lang="ar-SA" sz="2400" smtClean="0">
              <a:solidFill>
                <a:srgbClr val="FFFF00"/>
              </a:solidFill>
              <a:cs typeface="Traffic" pitchFamily="2" charset="-78"/>
            </a:endParaRPr>
          </a:p>
          <a:p>
            <a:pPr algn="r" rtl="1" eaLnBrk="1" hangingPunct="1">
              <a:buFont typeface="Wingdings" pitchFamily="2" charset="2"/>
              <a:buNone/>
              <a:defRPr/>
            </a:pPr>
            <a:r>
              <a:rPr lang="ar-SA" sz="2400" smtClean="0">
                <a:cs typeface="Traffic" pitchFamily="2" charset="-78"/>
              </a:rPr>
              <a:t>2- روشنايي</a:t>
            </a:r>
            <a:r>
              <a:rPr lang="ar-SA" sz="2400" smtClean="0">
                <a:solidFill>
                  <a:srgbClr val="FFFF00"/>
                </a:solidFill>
                <a:cs typeface="Traffic" pitchFamily="2" charset="-78"/>
              </a:rPr>
              <a:t> معيوب:</a:t>
            </a:r>
            <a:r>
              <a:rPr lang="ar-SA" smtClean="0">
                <a:effectLst>
                  <a:outerShdw blurRad="38100" dist="38100" dir="2700000" algn="tl">
                    <a:srgbClr val="000000"/>
                  </a:outerShdw>
                </a:effectLst>
                <a:cs typeface="Traffic" pitchFamily="2" charset="-78"/>
              </a:rPr>
              <a:t>       </a:t>
            </a:r>
            <a:r>
              <a:rPr lang="ar-SA" sz="1600" smtClean="0">
                <a:effectLst>
                  <a:outerShdw blurRad="38100" dist="38100" dir="2700000" algn="tl">
                    <a:srgbClr val="000000"/>
                  </a:outerShdw>
                </a:effectLst>
                <a:cs typeface="Traffic" pitchFamily="2" charset="-78"/>
              </a:rPr>
              <a:t>واجد برخي از معيارهاي مطلوبيت و قابل اصلاح</a:t>
            </a:r>
          </a:p>
          <a:p>
            <a:pPr algn="r" rtl="1" eaLnBrk="1" hangingPunct="1">
              <a:buFont typeface="Wingdings" pitchFamily="2" charset="2"/>
              <a:buNone/>
              <a:defRPr/>
            </a:pPr>
            <a:endParaRPr lang="ar-SA" sz="1800" smtClean="0">
              <a:effectLst>
                <a:outerShdw blurRad="38100" dist="38100" dir="2700000" algn="tl">
                  <a:srgbClr val="000000"/>
                </a:outerShdw>
              </a:effectLst>
              <a:cs typeface="Traffic" pitchFamily="2" charset="-78"/>
            </a:endParaRPr>
          </a:p>
          <a:p>
            <a:pPr algn="r" rtl="1" eaLnBrk="1" hangingPunct="1">
              <a:buFont typeface="Wingdings" pitchFamily="2" charset="2"/>
              <a:buNone/>
              <a:defRPr/>
            </a:pPr>
            <a:r>
              <a:rPr lang="ar-SA" sz="2400" smtClean="0">
                <a:cs typeface="Traffic" pitchFamily="2" charset="-78"/>
              </a:rPr>
              <a:t>2- روشنايي</a:t>
            </a:r>
            <a:r>
              <a:rPr lang="ar-SA" sz="2400" smtClean="0">
                <a:solidFill>
                  <a:schemeClr val="hlink"/>
                </a:solidFill>
                <a:cs typeface="Traffic" pitchFamily="2" charset="-78"/>
              </a:rPr>
              <a:t> نامطلوب:</a:t>
            </a:r>
            <a:r>
              <a:rPr lang="ar-SA" sz="2800" smtClean="0">
                <a:cs typeface="Traffic" pitchFamily="2" charset="-78"/>
              </a:rPr>
              <a:t>  </a:t>
            </a:r>
            <a:r>
              <a:rPr lang="fa-IR" sz="2800" smtClean="0">
                <a:cs typeface="Traffic" pitchFamily="2" charset="-78"/>
              </a:rPr>
              <a:t>  </a:t>
            </a:r>
            <a:r>
              <a:rPr lang="ar-SA" sz="1600" smtClean="0">
                <a:effectLst>
                  <a:outerShdw blurRad="38100" dist="38100" dir="2700000" algn="tl">
                    <a:srgbClr val="000000"/>
                  </a:outerShdw>
                </a:effectLst>
                <a:cs typeface="Traffic" pitchFamily="2" charset="-78"/>
              </a:rPr>
              <a:t>واجد برخي از معيارهاي مطلوبيت و غير قابل اصلاح  نياز </a:t>
            </a:r>
            <a:r>
              <a:rPr lang="fa-IR" sz="1600" smtClean="0">
                <a:effectLst>
                  <a:outerShdw blurRad="38100" dist="38100" dir="2700000" algn="tl">
                    <a:srgbClr val="000000"/>
                  </a:outerShdw>
                </a:effectLst>
                <a:cs typeface="Traffic" pitchFamily="2" charset="-78"/>
              </a:rPr>
              <a:t>مند بازمهندسی</a:t>
            </a:r>
            <a:endParaRPr lang="ar-SA" sz="1600" smtClean="0">
              <a:effectLst>
                <a:outerShdw blurRad="38100" dist="38100" dir="2700000" algn="tl">
                  <a:srgbClr val="000000"/>
                </a:outerShdw>
              </a:effectLst>
              <a:cs typeface="Traffic" pitchFamily="2" charset="-78"/>
            </a:endParaRPr>
          </a:p>
          <a:p>
            <a:pPr algn="r" rtl="1" eaLnBrk="1" hangingPunct="1">
              <a:buFont typeface="Wingdings" pitchFamily="2" charset="2"/>
              <a:buNone/>
              <a:defRPr/>
            </a:pPr>
            <a:endParaRPr lang="ar-SA" sz="1600" smtClean="0">
              <a:effectLst>
                <a:outerShdw blurRad="38100" dist="38100" dir="2700000" algn="tl">
                  <a:srgbClr val="000000"/>
                </a:outerShdw>
              </a:effectLst>
              <a:cs typeface="Traffic"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r" rtl="1" eaLnBrk="1" hangingPunct="1"/>
            <a:r>
              <a:rPr lang="ar-SA" sz="2800" b="1" smtClean="0">
                <a:solidFill>
                  <a:srgbClr val="FFCC00"/>
                </a:solidFill>
                <a:effectLst/>
                <a:latin typeface="Traffic" pitchFamily="2" charset="-78"/>
                <a:cs typeface="B Titr" pitchFamily="2" charset="-78"/>
              </a:rPr>
              <a:t>عوامل مؤثر بر ديدن:</a:t>
            </a:r>
          </a:p>
        </p:txBody>
      </p:sp>
      <p:sp>
        <p:nvSpPr>
          <p:cNvPr id="35843" name="Rectangle 3"/>
          <p:cNvSpPr>
            <a:spLocks noGrp="1" noChangeArrowheads="1"/>
          </p:cNvSpPr>
          <p:nvPr>
            <p:ph idx="1"/>
          </p:nvPr>
        </p:nvSpPr>
        <p:spPr/>
        <p:txBody>
          <a:bodyPr>
            <a:normAutofit/>
          </a:bodyPr>
          <a:lstStyle/>
          <a:p>
            <a:pPr algn="just" rtl="1" eaLnBrk="1" hangingPunct="1">
              <a:buFont typeface="Wingdings" pitchFamily="2" charset="2"/>
              <a:buNone/>
            </a:pPr>
            <a:r>
              <a:rPr lang="ar-SA" sz="1800" smtClean="0">
                <a:solidFill>
                  <a:srgbClr val="FFFF00"/>
                </a:solidFill>
                <a:cs typeface="Traffic" pitchFamily="2" charset="-78"/>
              </a:rPr>
              <a:t>علاوه بر سلامتي چشم</a:t>
            </a:r>
            <a:r>
              <a:rPr lang="fa-IR" sz="1800" smtClean="0">
                <a:solidFill>
                  <a:srgbClr val="FFFF00"/>
                </a:solidFill>
                <a:cs typeface="Traffic" pitchFamily="2" charset="-78"/>
              </a:rPr>
              <a:t> </a:t>
            </a:r>
            <a:r>
              <a:rPr lang="ar-SA" sz="1800" smtClean="0">
                <a:solidFill>
                  <a:srgbClr val="FFFF00"/>
                </a:solidFill>
                <a:cs typeface="Traffic" pitchFamily="2" charset="-78"/>
              </a:rPr>
              <a:t> عوامل زير در روئيت اشياء و تصاوير نقش اساسي دارند:</a:t>
            </a:r>
            <a:endParaRPr lang="fa-IR" sz="1800" smtClean="0">
              <a:solidFill>
                <a:srgbClr val="FFFF00"/>
              </a:solidFill>
              <a:cs typeface="Traffic" pitchFamily="2" charset="-78"/>
            </a:endParaRPr>
          </a:p>
          <a:p>
            <a:pPr algn="just" rtl="1" eaLnBrk="1" hangingPunct="1">
              <a:buFont typeface="Wingdings" pitchFamily="2" charset="2"/>
              <a:buNone/>
            </a:pPr>
            <a:endParaRPr lang="ar-SA" sz="1800" smtClean="0">
              <a:solidFill>
                <a:srgbClr val="FFFF00"/>
              </a:solidFill>
              <a:cs typeface="Traffic" pitchFamily="2" charset="-78"/>
            </a:endParaRPr>
          </a:p>
          <a:p>
            <a:pPr algn="r" rtl="1" eaLnBrk="1" hangingPunct="1">
              <a:lnSpc>
                <a:spcPct val="135000"/>
              </a:lnSpc>
              <a:buFont typeface="Wingdings" pitchFamily="2" charset="2"/>
              <a:buNone/>
            </a:pPr>
            <a:r>
              <a:rPr lang="ar-SA" sz="2000" smtClean="0">
                <a:cs typeface="B Traffic" pitchFamily="2" charset="-78"/>
              </a:rPr>
              <a:t>1- شدت روشنايي </a:t>
            </a:r>
            <a:endParaRPr lang="fa-IR" sz="2000" smtClean="0">
              <a:cs typeface="B Traffic" pitchFamily="2" charset="-78"/>
            </a:endParaRPr>
          </a:p>
          <a:p>
            <a:pPr algn="r" rtl="1" eaLnBrk="1" hangingPunct="1">
              <a:lnSpc>
                <a:spcPct val="135000"/>
              </a:lnSpc>
              <a:buFont typeface="Wingdings" pitchFamily="2" charset="2"/>
              <a:buNone/>
            </a:pPr>
            <a:r>
              <a:rPr lang="fa-IR" sz="2000" smtClean="0">
                <a:cs typeface="B Traffic" pitchFamily="2" charset="-78"/>
              </a:rPr>
              <a:t>2- </a:t>
            </a:r>
            <a:r>
              <a:rPr lang="ar-SA" sz="2000" smtClean="0">
                <a:cs typeface="B Traffic" pitchFamily="2" charset="-78"/>
              </a:rPr>
              <a:t>اندازه شئ يا تصوير </a:t>
            </a:r>
          </a:p>
          <a:p>
            <a:pPr algn="r" rtl="1" eaLnBrk="1" hangingPunct="1">
              <a:lnSpc>
                <a:spcPct val="135000"/>
              </a:lnSpc>
              <a:buFont typeface="Wingdings" pitchFamily="2" charset="2"/>
              <a:buNone/>
            </a:pPr>
            <a:r>
              <a:rPr lang="fa-IR" sz="2000" smtClean="0">
                <a:cs typeface="B Traffic" pitchFamily="2" charset="-78"/>
              </a:rPr>
              <a:t>3</a:t>
            </a:r>
            <a:r>
              <a:rPr lang="ar-SA" sz="2000" smtClean="0">
                <a:cs typeface="B Traffic" pitchFamily="2" charset="-78"/>
              </a:rPr>
              <a:t>- طول زمان روئيت</a:t>
            </a:r>
          </a:p>
          <a:p>
            <a:pPr algn="r" rtl="1" eaLnBrk="1" hangingPunct="1">
              <a:lnSpc>
                <a:spcPct val="135000"/>
              </a:lnSpc>
              <a:buFont typeface="Wingdings" pitchFamily="2" charset="2"/>
              <a:buNone/>
            </a:pPr>
            <a:r>
              <a:rPr lang="fa-IR" sz="2000" smtClean="0">
                <a:cs typeface="B Traffic" pitchFamily="2" charset="-78"/>
              </a:rPr>
              <a:t>4</a:t>
            </a:r>
            <a:r>
              <a:rPr lang="ar-SA" sz="2000" smtClean="0">
                <a:cs typeface="B Traffic" pitchFamily="2" charset="-78"/>
              </a:rPr>
              <a:t>- طول موج نور يا طيف بازتابي</a:t>
            </a:r>
          </a:p>
          <a:p>
            <a:pPr algn="r" rtl="1" eaLnBrk="1" hangingPunct="1">
              <a:lnSpc>
                <a:spcPct val="135000"/>
              </a:lnSpc>
              <a:buFont typeface="Wingdings" pitchFamily="2" charset="2"/>
              <a:buNone/>
            </a:pPr>
            <a:r>
              <a:rPr lang="fa-IR" sz="2000" smtClean="0">
                <a:cs typeface="B Traffic" pitchFamily="2" charset="-78"/>
              </a:rPr>
              <a:t>5</a:t>
            </a:r>
            <a:r>
              <a:rPr lang="ar-SA" sz="2000" smtClean="0">
                <a:cs typeface="B Traffic" pitchFamily="2" charset="-78"/>
              </a:rPr>
              <a:t>- </a:t>
            </a:r>
            <a:r>
              <a:rPr lang="fa-IR" sz="2000" smtClean="0">
                <a:cs typeface="B Traffic" pitchFamily="2" charset="-78"/>
              </a:rPr>
              <a:t>ضریب </a:t>
            </a:r>
            <a:r>
              <a:rPr lang="ar-SA" sz="2000" smtClean="0">
                <a:cs typeface="B Traffic" pitchFamily="2" charset="-78"/>
              </a:rPr>
              <a:t>انعكاس سطوح</a:t>
            </a:r>
          </a:p>
          <a:p>
            <a:pPr algn="r" rtl="1" eaLnBrk="1" hangingPunct="1">
              <a:lnSpc>
                <a:spcPct val="135000"/>
              </a:lnSpc>
              <a:buFont typeface="Wingdings" pitchFamily="2" charset="2"/>
              <a:buNone/>
            </a:pPr>
            <a:r>
              <a:rPr lang="ar-SA" sz="2000" smtClean="0">
                <a:cs typeface="B Traffic" pitchFamily="2" charset="-78"/>
              </a:rPr>
              <a:t>6- تباين</a:t>
            </a:r>
          </a:p>
        </p:txBody>
      </p:sp>
      <p:pic>
        <p:nvPicPr>
          <p:cNvPr id="35844" name="Picture 4"/>
          <p:cNvPicPr>
            <a:picLocks noChangeAspect="1" noChangeArrowheads="1"/>
          </p:cNvPicPr>
          <p:nvPr/>
        </p:nvPicPr>
        <p:blipFill>
          <a:blip r:embed="rId2"/>
          <a:srcRect/>
          <a:stretch>
            <a:fillRect/>
          </a:stretch>
        </p:blipFill>
        <p:spPr bwMode="auto">
          <a:xfrm>
            <a:off x="1835150" y="4941888"/>
            <a:ext cx="3276600"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3276600" y="908050"/>
            <a:ext cx="3106738" cy="735013"/>
          </a:xfrm>
        </p:spPr>
        <p:txBody>
          <a:bodyPr/>
          <a:lstStyle/>
          <a:p>
            <a:pPr algn="r" rtl="1" eaLnBrk="1" hangingPunct="1">
              <a:defRPr/>
            </a:pPr>
            <a:r>
              <a:rPr lang="fa-IR" sz="3200" b="1" smtClean="0">
                <a:solidFill>
                  <a:srgbClr val="FFFF00"/>
                </a:solidFill>
                <a:cs typeface="Titr" pitchFamily="2" charset="-78"/>
              </a:rPr>
              <a:t>آ</a:t>
            </a:r>
            <a:r>
              <a:rPr lang="ar-SA" sz="3200" b="1" smtClean="0">
                <a:solidFill>
                  <a:srgbClr val="FFFF00"/>
                </a:solidFill>
                <a:cs typeface="Titr" pitchFamily="2" charset="-78"/>
              </a:rPr>
              <a:t>مار چه مي‏گويد</a:t>
            </a:r>
            <a:r>
              <a:rPr lang="ar-SA" sz="3200" smtClean="0">
                <a:solidFill>
                  <a:srgbClr val="FFFF00"/>
                </a:solidFill>
                <a:cs typeface="Titr" pitchFamily="2" charset="-78"/>
              </a:rPr>
              <a:t>؟</a:t>
            </a:r>
            <a:endParaRPr lang="ar-SA" smtClean="0">
              <a:cs typeface="Traffic" pitchFamily="2" charset="-78"/>
            </a:endParaRPr>
          </a:p>
        </p:txBody>
      </p:sp>
      <p:sp>
        <p:nvSpPr>
          <p:cNvPr id="36868" name="Rectangle 7"/>
          <p:cNvSpPr>
            <a:spLocks noGrp="1" noChangeArrowheads="1"/>
          </p:cNvSpPr>
          <p:nvPr>
            <p:ph type="subTitle" idx="1"/>
          </p:nvPr>
        </p:nvSpPr>
        <p:spPr>
          <a:xfrm>
            <a:off x="1692275" y="3357563"/>
            <a:ext cx="5784850" cy="1081087"/>
          </a:xfrm>
          <a:solidFill>
            <a:srgbClr val="666699"/>
          </a:solidFill>
        </p:spPr>
        <p:txBody>
          <a:bodyPr>
            <a:normAutofit fontScale="85000" lnSpcReduction="20000"/>
          </a:bodyPr>
          <a:lstStyle/>
          <a:p>
            <a:pPr algn="r" rtl="1" eaLnBrk="1" hangingPunct="1">
              <a:lnSpc>
                <a:spcPct val="80000"/>
              </a:lnSpc>
            </a:pPr>
            <a:endParaRPr lang="fa-IR" sz="500" b="1" smtClean="0">
              <a:cs typeface="Traffic" pitchFamily="2" charset="-78"/>
            </a:endParaRPr>
          </a:p>
          <a:p>
            <a:pPr algn="r" rtl="1" eaLnBrk="1" hangingPunct="1">
              <a:lnSpc>
                <a:spcPct val="80000"/>
              </a:lnSpc>
            </a:pPr>
            <a:endParaRPr lang="fa-IR" sz="500" b="1" smtClean="0">
              <a:cs typeface="Traffic" pitchFamily="2" charset="-78"/>
            </a:endParaRPr>
          </a:p>
          <a:p>
            <a:pPr algn="r" rtl="1" eaLnBrk="1" hangingPunct="1">
              <a:lnSpc>
                <a:spcPct val="130000"/>
              </a:lnSpc>
            </a:pPr>
            <a:r>
              <a:rPr lang="fa-IR" sz="1800" b="1" smtClean="0">
                <a:solidFill>
                  <a:srgbClr val="FFCC00"/>
                </a:solidFill>
                <a:cs typeface="Traffic" pitchFamily="2" charset="-78"/>
              </a:rPr>
              <a:t>17% </a:t>
            </a:r>
            <a:r>
              <a:rPr lang="fa-IR" sz="1800" b="1" smtClean="0">
                <a:cs typeface="Traffic" pitchFamily="2" charset="-78"/>
              </a:rPr>
              <a:t>كارگاهها دارای شرايط نامناسب روشنايي بوده اند. </a:t>
            </a:r>
          </a:p>
          <a:p>
            <a:pPr algn="r" rtl="1" eaLnBrk="1" hangingPunct="1">
              <a:lnSpc>
                <a:spcPct val="130000"/>
              </a:lnSpc>
            </a:pPr>
            <a:r>
              <a:rPr lang="fa-IR" sz="1800" b="1" smtClean="0">
                <a:solidFill>
                  <a:srgbClr val="FFCC00"/>
                </a:solidFill>
                <a:cs typeface="Traffic" pitchFamily="2" charset="-78"/>
              </a:rPr>
              <a:t> 12% </a:t>
            </a:r>
            <a:r>
              <a:rPr lang="fa-IR" sz="1800" b="1" smtClean="0">
                <a:cs typeface="Traffic" pitchFamily="2" charset="-78"/>
              </a:rPr>
              <a:t>كارگران در معرض روشنايي نامناسب قرار داشته اند.</a:t>
            </a:r>
            <a:endParaRPr lang="en-US" sz="1800" b="1" smtClean="0">
              <a:cs typeface="Traffic" pitchFamily="2" charset="-78"/>
            </a:endParaRPr>
          </a:p>
        </p:txBody>
      </p:sp>
      <p:sp>
        <p:nvSpPr>
          <p:cNvPr id="36869" name="Rectangle 8"/>
          <p:cNvSpPr>
            <a:spLocks noChangeArrowheads="1"/>
          </p:cNvSpPr>
          <p:nvPr/>
        </p:nvSpPr>
        <p:spPr bwMode="auto">
          <a:xfrm>
            <a:off x="323850" y="2636838"/>
            <a:ext cx="8556625" cy="503237"/>
          </a:xfrm>
          <a:prstGeom prst="rect">
            <a:avLst/>
          </a:prstGeom>
          <a:noFill/>
          <a:ln w="9525">
            <a:noFill/>
            <a:miter lim="800000"/>
            <a:headEnd/>
            <a:tailEnd/>
          </a:ln>
        </p:spPr>
        <p:txBody>
          <a:bodyPr lIns="92075" tIns="46038" rIns="92075" bIns="46038"/>
          <a:lstStyle/>
          <a:p>
            <a:pPr algn="r">
              <a:spcBef>
                <a:spcPct val="20000"/>
              </a:spcBef>
              <a:buClr>
                <a:schemeClr val="accent2"/>
              </a:buClr>
              <a:buSzPct val="80000"/>
              <a:buFont typeface="Wingdings" pitchFamily="2" charset="2"/>
              <a:buNone/>
            </a:pPr>
            <a:r>
              <a:rPr kumimoji="0" lang="fa-IR" sz="2000" b="1">
                <a:solidFill>
                  <a:srgbClr val="FFCC00"/>
                </a:solidFill>
              </a:rPr>
              <a:t>جمع بندي آمار موجود در </a:t>
            </a:r>
            <a:r>
              <a:rPr kumimoji="0" lang="ar-SA" sz="2000" b="1">
                <a:solidFill>
                  <a:srgbClr val="FFCC00"/>
                </a:solidFill>
              </a:rPr>
              <a:t>مركز سلامت محيط و كار وزارت بهداشت </a:t>
            </a:r>
            <a:r>
              <a:rPr kumimoji="0" lang="fa-IR" sz="2000" b="1">
                <a:solidFill>
                  <a:srgbClr val="FFCC00"/>
                </a:solidFill>
              </a:rPr>
              <a:t>در سال 1386: </a:t>
            </a:r>
            <a:endParaRPr kumimoji="0" lang="fa-IR" sz="1400" b="1"/>
          </a:p>
        </p:txBody>
      </p:sp>
      <p:sp>
        <p:nvSpPr>
          <p:cNvPr id="36870" name="Rectangle 9"/>
          <p:cNvSpPr>
            <a:spLocks noChangeArrowheads="1"/>
          </p:cNvSpPr>
          <p:nvPr/>
        </p:nvSpPr>
        <p:spPr bwMode="auto">
          <a:xfrm>
            <a:off x="395288" y="4941888"/>
            <a:ext cx="8575675" cy="1190625"/>
          </a:xfrm>
          <a:prstGeom prst="rect">
            <a:avLst/>
          </a:prstGeom>
          <a:solidFill>
            <a:srgbClr val="333300"/>
          </a:solidFill>
          <a:ln w="12700" cap="sq">
            <a:noFill/>
            <a:miter lim="800000"/>
            <a:headEnd type="none" w="sm" len="sm"/>
            <a:tailEnd type="none" w="sm" len="sm"/>
          </a:ln>
        </p:spPr>
        <p:txBody>
          <a:bodyPr>
            <a:spAutoFit/>
          </a:bodyPr>
          <a:lstStyle/>
          <a:p>
            <a:pPr algn="just" rtl="1">
              <a:lnSpc>
                <a:spcPct val="90000"/>
              </a:lnSpc>
              <a:spcBef>
                <a:spcPct val="20000"/>
              </a:spcBef>
              <a:buClr>
                <a:schemeClr val="accent2"/>
              </a:buClr>
              <a:buSzPct val="80000"/>
              <a:buFont typeface="Wingdings" pitchFamily="2" charset="2"/>
              <a:buNone/>
            </a:pPr>
            <a:r>
              <a:rPr kumimoji="0" lang="fa-IR" sz="2000" b="1">
                <a:cs typeface="B Traffic" pitchFamily="2" charset="-78"/>
              </a:rPr>
              <a:t>نتايج ارزيابي روشنایی  در</a:t>
            </a:r>
            <a:r>
              <a:rPr kumimoji="0" lang="ar-SA" sz="2000" b="1">
                <a:cs typeface="B Traffic" pitchFamily="2" charset="-78"/>
              </a:rPr>
              <a:t> </a:t>
            </a:r>
            <a:r>
              <a:rPr kumimoji="0" lang="fa-IR" sz="2000" b="1">
                <a:cs typeface="B Traffic" pitchFamily="2" charset="-78"/>
              </a:rPr>
              <a:t>320</a:t>
            </a:r>
            <a:r>
              <a:rPr kumimoji="0" lang="ar-SA" sz="2000" b="1">
                <a:cs typeface="B Traffic" pitchFamily="2" charset="-78"/>
              </a:rPr>
              <a:t> كارگاه صنعتي</a:t>
            </a:r>
            <a:r>
              <a:rPr kumimoji="0" lang="fa-IR" sz="2000" b="1">
                <a:cs typeface="B Traffic" pitchFamily="2" charset="-78"/>
              </a:rPr>
              <a:t> بالای 20 کارگر در 7 منطقه صنعتی </a:t>
            </a:r>
            <a:r>
              <a:rPr kumimoji="0" lang="fa-IR" sz="2000"/>
              <a:t>(</a:t>
            </a:r>
            <a:r>
              <a:rPr kumimoji="0" lang="ar-SA" sz="2000"/>
              <a:t>همدان، مشهد، قزوين، آمل، تنكابن</a:t>
            </a:r>
            <a:r>
              <a:rPr kumimoji="0" lang="en-US" sz="2000"/>
              <a:t> </a:t>
            </a:r>
            <a:r>
              <a:rPr kumimoji="0" lang="ar-SA" sz="2000"/>
              <a:t>، زنجان</a:t>
            </a:r>
            <a:r>
              <a:rPr kumimoji="0" lang="fa-IR" sz="2000"/>
              <a:t>, قم )</a:t>
            </a:r>
            <a:r>
              <a:rPr kumimoji="0" lang="ar-SA" sz="2000" b="1">
                <a:cs typeface="B Traffic" pitchFamily="2" charset="-78"/>
              </a:rPr>
              <a:t> كه در آنها تعداد </a:t>
            </a:r>
            <a:r>
              <a:rPr kumimoji="0" lang="fa-IR" sz="2000" b="1">
                <a:cs typeface="B Traffic" pitchFamily="2" charset="-78"/>
              </a:rPr>
              <a:t>17829</a:t>
            </a:r>
            <a:r>
              <a:rPr kumimoji="0" lang="ar-SA" sz="2000" b="1">
                <a:cs typeface="B Traffic" pitchFamily="2" charset="-78"/>
              </a:rPr>
              <a:t> نفر كارگر مشغول كار بوده‏اند</a:t>
            </a:r>
            <a:r>
              <a:rPr kumimoji="0" lang="fa-IR" sz="2000" b="1">
                <a:cs typeface="B Traffic" pitchFamily="2" charset="-78"/>
              </a:rPr>
              <a:t> نشان داد که</a:t>
            </a:r>
            <a:r>
              <a:rPr kumimoji="0" lang="ar-SA" sz="2000" b="1">
                <a:cs typeface="B Traffic" pitchFamily="2" charset="-78"/>
              </a:rPr>
              <a:t> </a:t>
            </a:r>
            <a:r>
              <a:rPr lang="ar-SA" sz="2000" b="1">
                <a:cs typeface="B Traffic" pitchFamily="2" charset="-78"/>
              </a:rPr>
              <a:t>تنها </a:t>
            </a:r>
            <a:r>
              <a:rPr lang="fa-IR" sz="2000" b="1">
                <a:cs typeface="B Traffic" pitchFamily="2" charset="-78"/>
              </a:rPr>
              <a:t>5424</a:t>
            </a:r>
            <a:r>
              <a:rPr lang="ar-SA" sz="2000" b="1">
                <a:cs typeface="B Traffic" pitchFamily="2" charset="-78"/>
              </a:rPr>
              <a:t> نفر معادل </a:t>
            </a:r>
            <a:r>
              <a:rPr lang="fa-IR" sz="2000" b="1">
                <a:cs typeface="B Traffic" pitchFamily="2" charset="-78"/>
              </a:rPr>
              <a:t>4/30</a:t>
            </a:r>
            <a:r>
              <a:rPr lang="ar-SA" sz="2000" b="1">
                <a:cs typeface="B Traffic" pitchFamily="2" charset="-78"/>
              </a:rPr>
              <a:t>% در محيطهاي كاري با روشنايي مطلوب مشغول كار بوده‏اند</a:t>
            </a:r>
            <a:r>
              <a:rPr lang="en-US" sz="2000" b="1">
                <a:cs typeface="B Traffic" pitchFamily="2" charset="-78"/>
              </a:rPr>
              <a:t>.</a:t>
            </a:r>
            <a:r>
              <a:rPr lang="en-US" sz="2000">
                <a:cs typeface="B Traffic" pitchFamily="2" charset="-78"/>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908175" y="2636838"/>
            <a:ext cx="5410200" cy="1143000"/>
          </a:xfrm>
        </p:spPr>
        <p:txBody>
          <a:bodyPr>
            <a:normAutofit/>
          </a:bodyPr>
          <a:lstStyle/>
          <a:p>
            <a:pPr algn="ctr" eaLnBrk="1" hangingPunct="1">
              <a:defRPr/>
            </a:pPr>
            <a:r>
              <a:rPr lang="ar-SA" sz="4000" b="1" smtClean="0">
                <a:solidFill>
                  <a:srgbClr val="FFCC00"/>
                </a:solidFill>
                <a:cs typeface="Titr" pitchFamily="2" charset="-78"/>
              </a:rPr>
              <a:t>مباني علمي </a:t>
            </a:r>
            <a:r>
              <a:rPr lang="fa-IR" sz="4000" b="1" smtClean="0">
                <a:solidFill>
                  <a:srgbClr val="FFCC00"/>
                </a:solidFill>
                <a:cs typeface="Titr" pitchFamily="2" charset="-78"/>
              </a:rPr>
              <a:t>مهندسی </a:t>
            </a:r>
            <a:r>
              <a:rPr lang="ar-SA" sz="4000" b="1" smtClean="0">
                <a:solidFill>
                  <a:srgbClr val="FFCC00"/>
                </a:solidFill>
                <a:cs typeface="Titr" pitchFamily="2" charset="-78"/>
              </a:rPr>
              <a:t>روشنايي</a:t>
            </a:r>
            <a:endParaRPr lang="en-US" sz="4000" b="1" smtClean="0">
              <a:solidFill>
                <a:srgbClr val="FFCC00"/>
              </a:solidFill>
              <a:cs typeface="Titr" pitchFamily="2" charset="-78"/>
            </a:endParaRPr>
          </a:p>
        </p:txBody>
      </p:sp>
      <p:sp>
        <p:nvSpPr>
          <p:cNvPr id="158723" name="Rectangle 3"/>
          <p:cNvSpPr>
            <a:spLocks noChangeArrowheads="1"/>
          </p:cNvSpPr>
          <p:nvPr/>
        </p:nvSpPr>
        <p:spPr bwMode="auto">
          <a:xfrm>
            <a:off x="3124200" y="533400"/>
            <a:ext cx="5410200" cy="1143000"/>
          </a:xfrm>
          <a:prstGeom prst="rect">
            <a:avLst/>
          </a:prstGeom>
          <a:noFill/>
          <a:ln w="9525">
            <a:noFill/>
            <a:miter lim="800000"/>
            <a:headEnd/>
            <a:tailEnd/>
          </a:ln>
          <a:effectLst/>
        </p:spPr>
        <p:txBody>
          <a:bodyPr lIns="92075" tIns="46038" rIns="92075" bIns="46038" anchor="ctr"/>
          <a:lstStyle/>
          <a:p>
            <a:pPr algn="r" rtl="1">
              <a:defRPr/>
            </a:pPr>
            <a:endParaRPr kumimoji="0" lang="fa-IR" sz="440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867400" y="762000"/>
            <a:ext cx="2590800" cy="838200"/>
          </a:xfrm>
        </p:spPr>
        <p:txBody>
          <a:bodyPr/>
          <a:lstStyle/>
          <a:p>
            <a:pPr algn="r" rtl="1" eaLnBrk="1" hangingPunct="1"/>
            <a:r>
              <a:rPr lang="ar-SA" sz="3200" b="1" smtClean="0">
                <a:solidFill>
                  <a:srgbClr val="FFCC00"/>
                </a:solidFill>
                <a:effectLst/>
                <a:cs typeface="B Titr" pitchFamily="2" charset="-78"/>
              </a:rPr>
              <a:t>طيف نور مرئي</a:t>
            </a:r>
            <a:endParaRPr lang="ar-SA" sz="3200" smtClean="0">
              <a:solidFill>
                <a:srgbClr val="FFCC00"/>
              </a:solidFill>
              <a:effectLst/>
              <a:cs typeface="B Titr" pitchFamily="2" charset="-78"/>
            </a:endParaRPr>
          </a:p>
        </p:txBody>
      </p:sp>
      <p:pic>
        <p:nvPicPr>
          <p:cNvPr id="38915" name="Picture 3"/>
          <p:cNvPicPr>
            <a:picLocks noGrp="1" noChangeAspect="1" noChangeArrowheads="1"/>
          </p:cNvPicPr>
          <p:nvPr>
            <p:ph idx="1"/>
          </p:nvPr>
        </p:nvPicPr>
        <p:blipFill>
          <a:blip r:embed="rId2"/>
          <a:stretch>
            <a:fillRect/>
          </a:stretch>
        </p:blipFill>
        <p:spPr>
          <a:xfrm>
            <a:off x="1659253" y="3821860"/>
            <a:ext cx="5047619" cy="65731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r" rtl="1" eaLnBrk="1" hangingPunct="1"/>
            <a:r>
              <a:rPr lang="fa-IR" sz="3600" b="1" smtClean="0">
                <a:solidFill>
                  <a:srgbClr val="FFCC00"/>
                </a:solidFill>
                <a:effectLst/>
                <a:cs typeface="B Traffic" pitchFamily="2" charset="-78"/>
              </a:rPr>
              <a:t>رفتارهاي امواج نوري</a:t>
            </a:r>
            <a:endParaRPr lang="en-US" sz="3600" b="1" smtClean="0">
              <a:solidFill>
                <a:srgbClr val="FFCC00"/>
              </a:solidFill>
              <a:effectLst/>
              <a:cs typeface="B Traffic" pitchFamily="2" charset="-78"/>
            </a:endParaRPr>
          </a:p>
        </p:txBody>
      </p:sp>
      <p:sp>
        <p:nvSpPr>
          <p:cNvPr id="39939" name="Rectangle 3"/>
          <p:cNvSpPr>
            <a:spLocks noGrp="1" noChangeArrowheads="1"/>
          </p:cNvSpPr>
          <p:nvPr>
            <p:ph idx="1"/>
          </p:nvPr>
        </p:nvSpPr>
        <p:spPr/>
        <p:txBody>
          <a:bodyPr/>
          <a:lstStyle/>
          <a:p>
            <a:pPr algn="r" rtl="1" eaLnBrk="1" hangingPunct="1"/>
            <a:r>
              <a:rPr lang="fa-IR" smtClean="0"/>
              <a:t>بازتابش</a:t>
            </a:r>
          </a:p>
          <a:p>
            <a:pPr algn="r" rtl="1" eaLnBrk="1" hangingPunct="1"/>
            <a:r>
              <a:rPr lang="fa-IR" smtClean="0"/>
              <a:t>تفرق</a:t>
            </a:r>
          </a:p>
          <a:p>
            <a:pPr algn="r" rtl="1" eaLnBrk="1" hangingPunct="1"/>
            <a:r>
              <a:rPr lang="fa-IR" smtClean="0"/>
              <a:t>انحراف</a:t>
            </a:r>
          </a:p>
          <a:p>
            <a:pPr algn="r" rtl="1" eaLnBrk="1" hangingPunct="1"/>
            <a:r>
              <a:rPr lang="fa-IR" smtClean="0"/>
              <a:t>تداخل</a:t>
            </a:r>
          </a:p>
          <a:p>
            <a:pPr algn="r" rtl="1" eaLnBrk="1" hangingPunct="1"/>
            <a:r>
              <a:rPr lang="fa-IR" smtClean="0"/>
              <a:t>شكست</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143000" y="609600"/>
            <a:ext cx="7772400" cy="1143000"/>
          </a:xfrm>
        </p:spPr>
        <p:txBody>
          <a:bodyPr/>
          <a:lstStyle/>
          <a:p>
            <a:pPr algn="r" rtl="1" eaLnBrk="1" hangingPunct="1"/>
            <a:r>
              <a:rPr lang="fa-IR" sz="2800" b="1" smtClean="0">
                <a:effectLst/>
                <a:cs typeface="Traffic" pitchFamily="2" charset="-78"/>
              </a:rPr>
              <a:t>تاثير </a:t>
            </a:r>
            <a:r>
              <a:rPr lang="ar-SA" sz="2800" b="1" smtClean="0">
                <a:effectLst/>
                <a:cs typeface="Traffic" pitchFamily="2" charset="-78"/>
              </a:rPr>
              <a:t>بازتابش نور از روي سطوح </a:t>
            </a:r>
            <a:r>
              <a:rPr lang="fa-IR" sz="2800" b="1" smtClean="0">
                <a:effectLst/>
                <a:cs typeface="Traffic" pitchFamily="2" charset="-78"/>
              </a:rPr>
              <a:t>در توزيع روشنايي</a:t>
            </a:r>
            <a:endParaRPr lang="ar-SA" sz="2800" b="1" smtClean="0">
              <a:effectLst/>
              <a:cs typeface="Traffic" pitchFamily="2" charset="-78"/>
            </a:endParaRPr>
          </a:p>
        </p:txBody>
      </p:sp>
      <p:pic>
        <p:nvPicPr>
          <p:cNvPr id="1029" name="Picture 3"/>
          <p:cNvPicPr>
            <a:picLocks noGrp="1" noChangeAspect="1" noChangeArrowheads="1"/>
          </p:cNvPicPr>
          <p:nvPr>
            <p:ph idx="1"/>
          </p:nvPr>
        </p:nvPicPr>
        <p:blipFill>
          <a:blip r:embed="rId3"/>
          <a:srcRect/>
          <a:stretch>
            <a:fillRect/>
          </a:stretch>
        </p:blipFill>
        <p:spPr>
          <a:xfrm>
            <a:off x="1524000" y="2362200"/>
            <a:ext cx="6019800" cy="3187700"/>
          </a:xfrm>
        </p:spPr>
      </p:pic>
      <p:sp>
        <p:nvSpPr>
          <p:cNvPr id="1031" name="Rectangle 7"/>
          <p:cNvSpPr>
            <a:spLocks noChangeArrowheads="1"/>
          </p:cNvSpPr>
          <p:nvPr/>
        </p:nvSpPr>
        <p:spPr bwMode="auto">
          <a:xfrm>
            <a:off x="0" y="2871788"/>
            <a:ext cx="9144000" cy="1052512"/>
          </a:xfrm>
          <a:prstGeom prst="rect">
            <a:avLst/>
          </a:prstGeom>
          <a:noFill/>
          <a:ln w="12700" cap="sq">
            <a:noFill/>
            <a:miter lim="800000"/>
            <a:headEnd type="none" w="sm" len="sm"/>
            <a:tailEnd type="none" w="sm" len="sm"/>
          </a:ln>
        </p:spPr>
        <p:txBody>
          <a:bodyPr>
            <a:spAutoFit/>
          </a:bodyPr>
          <a:lstStyle/>
          <a:p>
            <a:pPr algn="just"/>
            <a:r>
              <a:rPr lang="en-US" sz="1300">
                <a:solidFill>
                  <a:srgbClr val="FF6600"/>
                </a:solidFill>
                <a:cs typeface="Nazanin" pitchFamily="2" charset="-78"/>
              </a:rPr>
              <a:t>       </a:t>
            </a:r>
            <a:endParaRPr lang="en-US" sz="1000">
              <a:cs typeface="Times New Roman" pitchFamily="18" charset="0"/>
            </a:endParaRPr>
          </a:p>
          <a:p>
            <a:pPr algn="just" eaLnBrk="0" hangingPunct="0"/>
            <a:r>
              <a:rPr lang="ar-SA" sz="1300">
                <a:solidFill>
                  <a:srgbClr val="FF6600"/>
                </a:solidFill>
                <a:cs typeface="Nazanin" pitchFamily="2" charset="-78"/>
              </a:rPr>
              <a:t> </a:t>
            </a:r>
            <a:endParaRPr lang="en-US" sz="1000">
              <a:cs typeface="Times New Roman" pitchFamily="18" charset="0"/>
            </a:endParaRPr>
          </a:p>
          <a:p>
            <a:pPr algn="just" eaLnBrk="0" hangingPunct="0"/>
            <a:r>
              <a:rPr lang="ar-SA" sz="1300">
                <a:solidFill>
                  <a:srgbClr val="FF6600"/>
                </a:solidFill>
                <a:cs typeface="Nazanin" pitchFamily="2" charset="-78"/>
              </a:rPr>
              <a:t>               </a:t>
            </a:r>
            <a:r>
              <a:rPr lang="en-US" sz="1300">
                <a:solidFill>
                  <a:srgbClr val="FF6600"/>
                </a:solidFill>
                <a:cs typeface="Nazanin" pitchFamily="2" charset="-78"/>
              </a:rPr>
              <a:t> </a:t>
            </a:r>
            <a:endParaRPr lang="en-US" sz="1000">
              <a:cs typeface="Times New Roman" pitchFamily="18" charset="0"/>
            </a:endParaRPr>
          </a:p>
          <a:p>
            <a:pPr eaLnBrk="0" hangingPunct="0"/>
            <a:endParaRPr lang="en-US">
              <a:cs typeface="Times New Roman" pitchFamily="18" charset="0"/>
            </a:endParaRPr>
          </a:p>
        </p:txBody>
      </p:sp>
      <p:graphicFrame>
        <p:nvGraphicFramePr>
          <p:cNvPr id="1026" name="Object 6"/>
          <p:cNvGraphicFramePr>
            <a:graphicFrameLocks noChangeAspect="1"/>
          </p:cNvGraphicFramePr>
          <p:nvPr/>
        </p:nvGraphicFramePr>
        <p:xfrm>
          <a:off x="1828800" y="2362200"/>
          <a:ext cx="1295400" cy="614363"/>
        </p:xfrm>
        <a:graphic>
          <a:graphicData uri="http://schemas.openxmlformats.org/presentationml/2006/ole">
            <mc:AlternateContent xmlns:mc="http://schemas.openxmlformats.org/markup-compatibility/2006">
              <mc:Choice xmlns:v="urn:schemas-microsoft-com:vml" Requires="v">
                <p:oleObj spid="_x0000_s1042" r:id="rId4" imgW="901309" imgH="431613" progId="Equation.3">
                  <p:embed/>
                </p:oleObj>
              </mc:Choice>
              <mc:Fallback>
                <p:oleObj r:id="rId4" imgW="901309" imgH="431613"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362200"/>
                        <a:ext cx="1295400"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nvGraphicFramePr>
        <p:xfrm>
          <a:off x="5562600" y="2362200"/>
          <a:ext cx="1447800" cy="581025"/>
        </p:xfrm>
        <a:graphic>
          <a:graphicData uri="http://schemas.openxmlformats.org/presentationml/2006/ole">
            <mc:AlternateContent xmlns:mc="http://schemas.openxmlformats.org/markup-compatibility/2006">
              <mc:Choice xmlns:v="urn:schemas-microsoft-com:vml" Requires="v">
                <p:oleObj spid="_x0000_s1043" r:id="rId6" imgW="1066800" imgH="431800" progId="Equation.3">
                  <p:embed/>
                </p:oleObj>
              </mc:Choice>
              <mc:Fallback>
                <p:oleObj r:id="rId6" imgW="1066800" imgH="431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362200"/>
                        <a:ext cx="14478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979613" y="685800"/>
            <a:ext cx="6478587" cy="990600"/>
          </a:xfrm>
        </p:spPr>
        <p:txBody>
          <a:bodyPr/>
          <a:lstStyle/>
          <a:p>
            <a:pPr algn="r" rtl="1" eaLnBrk="1" hangingPunct="1"/>
            <a:r>
              <a:rPr lang="ar-SA" sz="2800" b="1" smtClean="0">
                <a:solidFill>
                  <a:srgbClr val="FFCC00"/>
                </a:solidFill>
                <a:effectLst/>
                <a:cs typeface="Traffic" pitchFamily="2" charset="-78"/>
              </a:rPr>
              <a:t>ضريب انعكاس</a:t>
            </a:r>
            <a:r>
              <a:rPr lang="en-US" sz="2800" b="1" smtClean="0">
                <a:solidFill>
                  <a:srgbClr val="FFCC00"/>
                </a:solidFill>
                <a:effectLst/>
                <a:cs typeface="Traffic" pitchFamily="2" charset="-78"/>
              </a:rPr>
              <a:t> </a:t>
            </a:r>
            <a:r>
              <a:rPr lang="ar-SA" sz="2800" b="1" smtClean="0">
                <a:solidFill>
                  <a:srgbClr val="FFCC00"/>
                </a:solidFill>
                <a:effectLst/>
                <a:cs typeface="Traffic" pitchFamily="2" charset="-78"/>
              </a:rPr>
              <a:t> نور  برخي مصالح</a:t>
            </a:r>
            <a:r>
              <a:rPr lang="en-US" sz="2800" b="1" smtClean="0">
                <a:solidFill>
                  <a:srgbClr val="FFCC00"/>
                </a:solidFill>
                <a:effectLst/>
                <a:cs typeface="Traffic" pitchFamily="2" charset="-78"/>
              </a:rPr>
              <a:t> </a:t>
            </a:r>
            <a:r>
              <a:rPr lang="fa-IR" sz="2800" b="1" smtClean="0">
                <a:solidFill>
                  <a:srgbClr val="FFCC00"/>
                </a:solidFill>
                <a:effectLst/>
                <a:cs typeface="Traffic" pitchFamily="2" charset="-78"/>
              </a:rPr>
              <a:t> و رنگها </a:t>
            </a:r>
            <a:endParaRPr lang="ar-SA" sz="2800" b="1" smtClean="0">
              <a:solidFill>
                <a:srgbClr val="FFCC00"/>
              </a:solidFill>
              <a:effectLst/>
              <a:cs typeface="Traffic" pitchFamily="2" charset="-78"/>
            </a:endParaRPr>
          </a:p>
        </p:txBody>
      </p:sp>
      <p:sp>
        <p:nvSpPr>
          <p:cNvPr id="71685" name="Rectangle 5"/>
          <p:cNvSpPr>
            <a:spLocks noChangeArrowheads="1"/>
          </p:cNvSpPr>
          <p:nvPr/>
        </p:nvSpPr>
        <p:spPr bwMode="auto">
          <a:xfrm>
            <a:off x="3048000" y="5562600"/>
            <a:ext cx="4038600" cy="914400"/>
          </a:xfrm>
          <a:prstGeom prst="rect">
            <a:avLst/>
          </a:prstGeom>
          <a:noFill/>
          <a:ln w="9525">
            <a:noFill/>
            <a:miter lim="800000"/>
            <a:headEnd/>
            <a:tailEnd/>
          </a:ln>
          <a:effectLst/>
        </p:spPr>
        <p:txBody>
          <a:bodyPr lIns="92075" tIns="46038" rIns="92075" bIns="46038" anchor="ctr"/>
          <a:lstStyle/>
          <a:p>
            <a:pPr algn="r" rtl="1">
              <a:defRPr/>
            </a:pPr>
            <a:endParaRPr kumimoji="0" lang="ar-SA" sz="4400" b="1">
              <a:solidFill>
                <a:schemeClr val="tx2"/>
              </a:solidFill>
              <a:effectLst>
                <a:outerShdw blurRad="38100" dist="38100" dir="2700000" algn="tl">
                  <a:srgbClr val="000000"/>
                </a:outerShdw>
              </a:effectLst>
            </a:endParaRPr>
          </a:p>
        </p:txBody>
      </p:sp>
      <p:graphicFrame>
        <p:nvGraphicFramePr>
          <p:cNvPr id="2050" name="Object 7"/>
          <p:cNvGraphicFramePr>
            <a:graphicFrameLocks noChangeAspect="1"/>
          </p:cNvGraphicFramePr>
          <p:nvPr/>
        </p:nvGraphicFramePr>
        <p:xfrm>
          <a:off x="4787900" y="2060575"/>
          <a:ext cx="3960813" cy="3808413"/>
        </p:xfrm>
        <a:graphic>
          <a:graphicData uri="http://schemas.openxmlformats.org/presentationml/2006/ole">
            <mc:AlternateContent xmlns:mc="http://schemas.openxmlformats.org/markup-compatibility/2006">
              <mc:Choice xmlns:v="urn:schemas-microsoft-com:vml" Requires="v">
                <p:oleObj spid="_x0000_s2058" name="Bitmap Image" r:id="rId3" imgW="3982006" imgH="3209524" progId="Paint.Picture">
                  <p:embed/>
                </p:oleObj>
              </mc:Choice>
              <mc:Fallback>
                <p:oleObj name="Bitmap Image" r:id="rId3" imgW="3982006" imgH="3209524"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060575"/>
                        <a:ext cx="3960813" cy="380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4" name="Picture 9"/>
          <p:cNvPicPr>
            <a:picLocks noChangeAspect="1" noChangeArrowheads="1"/>
          </p:cNvPicPr>
          <p:nvPr/>
        </p:nvPicPr>
        <p:blipFill>
          <a:blip r:embed="rId5"/>
          <a:srcRect/>
          <a:stretch>
            <a:fillRect/>
          </a:stretch>
        </p:blipFill>
        <p:spPr bwMode="auto">
          <a:xfrm>
            <a:off x="539750" y="2060575"/>
            <a:ext cx="4032250" cy="381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601" name="Rectangle 9"/>
          <p:cNvSpPr>
            <a:spLocks noChangeArrowheads="1"/>
          </p:cNvSpPr>
          <p:nvPr/>
        </p:nvSpPr>
        <p:spPr bwMode="auto">
          <a:xfrm>
            <a:off x="1979613" y="2276475"/>
            <a:ext cx="5513387" cy="1584325"/>
          </a:xfrm>
          <a:prstGeom prst="rect">
            <a:avLst/>
          </a:prstGeom>
          <a:noFill/>
          <a:ln w="9525">
            <a:noFill/>
            <a:miter lim="800000"/>
            <a:headEnd/>
            <a:tailEnd/>
          </a:ln>
          <a:effectLst/>
        </p:spPr>
        <p:txBody>
          <a:bodyPr lIns="92075" tIns="46038" rIns="92075" bIns="46038" anchor="ctr"/>
          <a:lstStyle/>
          <a:p>
            <a:pPr algn="ctr" rtl="1">
              <a:defRPr/>
            </a:pPr>
            <a:r>
              <a:rPr kumimoji="0" lang="fa-IR" sz="6000">
                <a:solidFill>
                  <a:srgbClr val="FFFF00"/>
                </a:solidFill>
                <a:effectLst>
                  <a:outerShdw blurRad="38100" dist="38100" dir="2700000" algn="tl">
                    <a:srgbClr val="000000"/>
                  </a:outerShdw>
                </a:effectLst>
                <a:cs typeface="Andalus" pitchFamily="2" charset="-78"/>
              </a:rPr>
              <a:t>بسم الله الرحمن الرحيم</a:t>
            </a:r>
            <a:endParaRPr kumimoji="0" lang="en-US" sz="6000">
              <a:solidFill>
                <a:srgbClr val="FFFF00"/>
              </a:solidFill>
              <a:effectLst>
                <a:outerShdw blurRad="38100" dist="38100" dir="2700000" algn="tl">
                  <a:srgbClr val="000000"/>
                </a:outerShdw>
              </a:effectLst>
              <a:cs typeface="Andalus"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6"/>
          <p:cNvSpPr>
            <a:spLocks noGrp="1" noChangeArrowheads="1"/>
          </p:cNvSpPr>
          <p:nvPr>
            <p:ph type="title"/>
          </p:nvPr>
        </p:nvSpPr>
        <p:spPr>
          <a:xfrm>
            <a:off x="971550" y="549275"/>
            <a:ext cx="7772400" cy="1143000"/>
          </a:xfrm>
        </p:spPr>
        <p:txBody>
          <a:bodyPr/>
          <a:lstStyle/>
          <a:p>
            <a:pPr algn="r" rtl="1" eaLnBrk="1" hangingPunct="1"/>
            <a:r>
              <a:rPr lang="ar-SA" sz="3200" smtClean="0">
                <a:solidFill>
                  <a:srgbClr val="FFCC00"/>
                </a:solidFill>
                <a:effectLst/>
                <a:cs typeface="B Titr" pitchFamily="2" charset="-78"/>
              </a:rPr>
              <a:t>كميات </a:t>
            </a:r>
            <a:r>
              <a:rPr lang="fa-IR" sz="3200" smtClean="0">
                <a:solidFill>
                  <a:srgbClr val="FFCC00"/>
                </a:solidFill>
                <a:effectLst/>
                <a:cs typeface="B Titr" pitchFamily="2" charset="-78"/>
              </a:rPr>
              <a:t>سنجش </a:t>
            </a:r>
            <a:r>
              <a:rPr lang="ar-SA" sz="3200" smtClean="0">
                <a:solidFill>
                  <a:srgbClr val="FFCC00"/>
                </a:solidFill>
                <a:effectLst/>
                <a:cs typeface="B Titr" pitchFamily="2" charset="-78"/>
              </a:rPr>
              <a:t>روشناي</a:t>
            </a:r>
            <a:r>
              <a:rPr lang="fa-IR" sz="3200" smtClean="0">
                <a:solidFill>
                  <a:srgbClr val="FFCC00"/>
                </a:solidFill>
                <a:effectLst/>
                <a:cs typeface="B Titr" pitchFamily="2" charset="-78"/>
              </a:rPr>
              <a:t>ي</a:t>
            </a:r>
            <a:endParaRPr lang="en-US" sz="3200" smtClean="0">
              <a:solidFill>
                <a:srgbClr val="FFCC00"/>
              </a:solidFill>
              <a:effectLst/>
              <a:cs typeface="B Titr" pitchFamily="2" charset="-78"/>
            </a:endParaRPr>
          </a:p>
        </p:txBody>
      </p:sp>
      <p:sp>
        <p:nvSpPr>
          <p:cNvPr id="3076" name="Rectangle 1027"/>
          <p:cNvSpPr>
            <a:spLocks noGrp="1" noChangeArrowheads="1"/>
          </p:cNvSpPr>
          <p:nvPr>
            <p:ph idx="1"/>
          </p:nvPr>
        </p:nvSpPr>
        <p:spPr>
          <a:xfrm>
            <a:off x="827088" y="1700213"/>
            <a:ext cx="7772400" cy="4114800"/>
          </a:xfrm>
        </p:spPr>
        <p:txBody>
          <a:bodyPr/>
          <a:lstStyle/>
          <a:p>
            <a:pPr algn="r" eaLnBrk="1" hangingPunct="1">
              <a:buFont typeface="Wingdings" pitchFamily="2" charset="2"/>
              <a:buNone/>
            </a:pPr>
            <a:r>
              <a:rPr lang="ar-SA" smtClean="0">
                <a:solidFill>
                  <a:srgbClr val="FFFF00"/>
                </a:solidFill>
              </a:rPr>
              <a:t>1</a:t>
            </a:r>
            <a:r>
              <a:rPr lang="ar-SA" smtClean="0">
                <a:solidFill>
                  <a:srgbClr val="FFFF00"/>
                </a:solidFill>
                <a:cs typeface="Traffic" pitchFamily="2" charset="-78"/>
              </a:rPr>
              <a:t>- شار نوري منبع:</a:t>
            </a:r>
            <a:endParaRPr lang="ar-SA" smtClean="0">
              <a:solidFill>
                <a:srgbClr val="FFFF00"/>
              </a:solidFill>
            </a:endParaRPr>
          </a:p>
          <a:p>
            <a:pPr algn="just" rtl="1" eaLnBrk="1" hangingPunct="1"/>
            <a:r>
              <a:rPr lang="ar-SA" sz="1800" b="0" smtClean="0">
                <a:cs typeface="Traffic" pitchFamily="2" charset="-78"/>
              </a:rPr>
              <a:t>شار نوراني منب</a:t>
            </a:r>
            <a:r>
              <a:rPr lang="fa-IR" sz="1800" b="0" smtClean="0">
                <a:cs typeface="Traffic" pitchFamily="2" charset="-78"/>
              </a:rPr>
              <a:t>ع</a:t>
            </a:r>
            <a:r>
              <a:rPr lang="ar-SA" sz="1800" b="0" smtClean="0">
                <a:cs typeface="Traffic" pitchFamily="2" charset="-78"/>
              </a:rPr>
              <a:t> يا توان نوري منبع عبارتست از توان نوري ساطع شده از منبع نوراني كه با واحد لومن</a:t>
            </a:r>
            <a:r>
              <a:rPr lang="ar-SA" sz="1800" b="0" baseline="30000" smtClean="0">
                <a:cs typeface="Traffic" pitchFamily="2" charset="-78"/>
              </a:rPr>
              <a:t> </a:t>
            </a:r>
            <a:r>
              <a:rPr lang="ar-SA" sz="1800" b="0" smtClean="0">
                <a:cs typeface="Traffic" pitchFamily="2" charset="-78"/>
              </a:rPr>
              <a:t> </a:t>
            </a:r>
            <a:r>
              <a:rPr lang="en-US" sz="1800" b="0" smtClean="0">
                <a:cs typeface="Traffic" pitchFamily="2" charset="-78"/>
              </a:rPr>
              <a:t>lm</a:t>
            </a:r>
            <a:r>
              <a:rPr lang="ar-SA" sz="1800" b="0" smtClean="0">
                <a:cs typeface="Traffic" pitchFamily="2" charset="-78"/>
              </a:rPr>
              <a:t> بيان مي‌گردد و با </a:t>
            </a:r>
            <a:r>
              <a:rPr lang="el-GR" sz="1800" b="0" smtClean="0">
                <a:latin typeface="Times New Roman" pitchFamily="18" charset="0"/>
                <a:sym typeface="EuroRoman" pitchFamily="2" charset="2"/>
              </a:rPr>
              <a:t>Φ</a:t>
            </a:r>
            <a:r>
              <a:rPr lang="ar-SA" sz="1800" b="0" smtClean="0">
                <a:cs typeface="Traffic" pitchFamily="2" charset="-78"/>
              </a:rPr>
              <a:t> نشان داده مي‌شود.</a:t>
            </a:r>
          </a:p>
          <a:p>
            <a:pPr algn="just" rtl="1" eaLnBrk="1" hangingPunct="1"/>
            <a:r>
              <a:rPr lang="ar-SA" sz="1800" b="0" smtClean="0">
                <a:cs typeface="Traffic" pitchFamily="2" charset="-78"/>
              </a:rPr>
              <a:t>يك لومن شار نوراني ساطع شده از يك شمع استاندارد در يك استراديان (زاويه فضايي) است.</a:t>
            </a:r>
            <a:r>
              <a:rPr lang="fa-IR" sz="1800" b="0" smtClean="0">
                <a:cs typeface="Traffic" pitchFamily="2" charset="-78"/>
              </a:rPr>
              <a:t> </a:t>
            </a:r>
          </a:p>
          <a:p>
            <a:pPr algn="just" rtl="1" eaLnBrk="1" hangingPunct="1"/>
            <a:r>
              <a:rPr lang="fa-IR" sz="1800" smtClean="0">
                <a:cs typeface="B Traffic" pitchFamily="2" charset="-78"/>
              </a:rPr>
              <a:t>یک وات 683 لومن است</a:t>
            </a:r>
            <a:endParaRPr lang="ar-SA" sz="1800" b="0" smtClean="0">
              <a:cs typeface="B Traffic" pitchFamily="2" charset="-78"/>
            </a:endParaRPr>
          </a:p>
          <a:p>
            <a:pPr algn="just" eaLnBrk="1" hangingPunct="1"/>
            <a:endParaRPr lang="en-US" sz="1800" b="0" smtClean="0">
              <a:cs typeface="B Traffic" pitchFamily="2" charset="-78"/>
            </a:endParaRPr>
          </a:p>
          <a:p>
            <a:pPr eaLnBrk="1" hangingPunct="1"/>
            <a:endParaRPr lang="en-US" smtClean="0"/>
          </a:p>
        </p:txBody>
      </p:sp>
      <p:sp>
        <p:nvSpPr>
          <p:cNvPr id="3077" name="Rectangle 1033"/>
          <p:cNvSpPr>
            <a:spLocks noChangeArrowheads="1"/>
          </p:cNvSpPr>
          <p:nvPr/>
        </p:nvSpPr>
        <p:spPr bwMode="auto">
          <a:xfrm>
            <a:off x="3181350" y="2271713"/>
            <a:ext cx="9144000" cy="0"/>
          </a:xfrm>
          <a:prstGeom prst="rect">
            <a:avLst/>
          </a:prstGeom>
          <a:noFill/>
          <a:ln w="12700" cap="sq">
            <a:noFill/>
            <a:miter lim="800000"/>
            <a:headEnd type="none" w="sm" len="sm"/>
            <a:tailEnd type="none" w="sm" len="sm"/>
          </a:ln>
        </p:spPr>
        <p:txBody>
          <a:bodyPr>
            <a:spAutoFit/>
          </a:bodyPr>
          <a:lstStyle/>
          <a:p>
            <a:endParaRPr lang="fa-IR"/>
          </a:p>
        </p:txBody>
      </p:sp>
      <p:graphicFrame>
        <p:nvGraphicFramePr>
          <p:cNvPr id="3074" name="Object 1032"/>
          <p:cNvGraphicFramePr>
            <a:graphicFrameLocks noChangeAspect="1"/>
          </p:cNvGraphicFramePr>
          <p:nvPr/>
        </p:nvGraphicFramePr>
        <p:xfrm>
          <a:off x="2555875" y="3886200"/>
          <a:ext cx="2808288" cy="2030413"/>
        </p:xfrm>
        <a:graphic>
          <a:graphicData uri="http://schemas.openxmlformats.org/presentationml/2006/ole">
            <mc:AlternateContent xmlns:mc="http://schemas.openxmlformats.org/markup-compatibility/2006">
              <mc:Choice xmlns:v="urn:schemas-microsoft-com:vml" Requires="v">
                <p:oleObj spid="_x0000_s3082" r:id="rId3" imgW="2781688" imgH="2314286" progId="Paint.Picture">
                  <p:embed/>
                </p:oleObj>
              </mc:Choice>
              <mc:Fallback>
                <p:oleObj r:id="rId3" imgW="2781688" imgH="2314286" progId="Paint.Picture">
                  <p:embed/>
                  <p:pic>
                    <p:nvPicPr>
                      <p:cNvPr id="0" name="Object 1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3886200"/>
                        <a:ext cx="2808288" cy="203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1"/>
          <p:cNvSpPr>
            <a:spLocks noChangeArrowheads="1"/>
          </p:cNvSpPr>
          <p:nvPr/>
        </p:nvSpPr>
        <p:spPr bwMode="auto">
          <a:xfrm>
            <a:off x="2133600" y="4800600"/>
            <a:ext cx="2286000" cy="12954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fa-IR"/>
          </a:p>
        </p:txBody>
      </p:sp>
      <p:sp>
        <p:nvSpPr>
          <p:cNvPr id="76802" name="Rectangle 2"/>
          <p:cNvSpPr>
            <a:spLocks noGrp="1" noChangeArrowheads="1"/>
          </p:cNvSpPr>
          <p:nvPr>
            <p:ph type="ctrTitle"/>
          </p:nvPr>
        </p:nvSpPr>
        <p:spPr>
          <a:xfrm>
            <a:off x="609600" y="685800"/>
            <a:ext cx="7772400" cy="1143000"/>
          </a:xfrm>
        </p:spPr>
        <p:txBody>
          <a:bodyPr/>
          <a:lstStyle/>
          <a:p>
            <a:pPr algn="r" rtl="1" eaLnBrk="1" hangingPunct="1">
              <a:defRPr/>
            </a:pPr>
            <a:r>
              <a:rPr lang="ar-SA" smtClean="0">
                <a:solidFill>
                  <a:srgbClr val="FFFF00"/>
                </a:solidFill>
                <a:cs typeface="Traffic" pitchFamily="2" charset="-78"/>
              </a:rPr>
              <a:t>2- شدت نور منبع:</a:t>
            </a:r>
          </a:p>
        </p:txBody>
      </p:sp>
      <p:sp>
        <p:nvSpPr>
          <p:cNvPr id="4103" name="Rectangle 3"/>
          <p:cNvSpPr>
            <a:spLocks noGrp="1" noChangeArrowheads="1"/>
          </p:cNvSpPr>
          <p:nvPr>
            <p:ph type="subTitle" idx="1"/>
          </p:nvPr>
        </p:nvSpPr>
        <p:spPr>
          <a:xfrm>
            <a:off x="755576" y="1628800"/>
            <a:ext cx="7543800" cy="4191000"/>
          </a:xfrm>
        </p:spPr>
        <p:txBody>
          <a:bodyPr/>
          <a:lstStyle/>
          <a:p>
            <a:pPr algn="just" rtl="1" eaLnBrk="1" hangingPunct="1"/>
            <a:r>
              <a:rPr lang="ar-SA" sz="1800" b="1" dirty="0" smtClean="0">
                <a:solidFill>
                  <a:srgbClr val="FFCC00"/>
                </a:solidFill>
                <a:cs typeface="Traffic" pitchFamily="2" charset="-78"/>
              </a:rPr>
              <a:t>شدت نور منبع، با نماد</a:t>
            </a:r>
            <a:r>
              <a:rPr lang="en-US" sz="1800" b="1" dirty="0" smtClean="0">
                <a:solidFill>
                  <a:srgbClr val="FFCC00"/>
                </a:solidFill>
                <a:cs typeface="Traffic" pitchFamily="2" charset="-78"/>
              </a:rPr>
              <a:t> I </a:t>
            </a:r>
            <a:r>
              <a:rPr lang="fa-IR" sz="1800" b="1" dirty="0" smtClean="0">
                <a:solidFill>
                  <a:srgbClr val="FFCC00"/>
                </a:solidFill>
                <a:cs typeface="Traffic" pitchFamily="2" charset="-78"/>
              </a:rPr>
              <a:t>و</a:t>
            </a:r>
            <a:r>
              <a:rPr lang="ar-SA" sz="1800" b="1" dirty="0" smtClean="0">
                <a:solidFill>
                  <a:srgbClr val="FFCC00"/>
                </a:solidFill>
                <a:cs typeface="Traffic" pitchFamily="2" charset="-78"/>
              </a:rPr>
              <a:t> با واحد شمع استاندارد يا كاندلا</a:t>
            </a:r>
            <a:r>
              <a:rPr lang="en-US" sz="1800" b="1" dirty="0" smtClean="0">
                <a:solidFill>
                  <a:srgbClr val="FFCC00"/>
                </a:solidFill>
                <a:cs typeface="Traffic" pitchFamily="2" charset="-78"/>
              </a:rPr>
              <a:t> cd </a:t>
            </a:r>
            <a:r>
              <a:rPr lang="ar-SA" sz="1800" b="1" dirty="0" smtClean="0">
                <a:solidFill>
                  <a:srgbClr val="FFCC00"/>
                </a:solidFill>
                <a:cs typeface="Traffic" pitchFamily="2" charset="-78"/>
              </a:rPr>
              <a:t>بيان مي‏گردد. </a:t>
            </a:r>
          </a:p>
          <a:p>
            <a:pPr algn="r" rtl="1" eaLnBrk="1" hangingPunct="1"/>
            <a:r>
              <a:rPr lang="ar-SA" sz="1800" dirty="0" smtClean="0">
                <a:cs typeface="Traffic" pitchFamily="2" charset="-78"/>
              </a:rPr>
              <a:t>بطور عملي يك كاندلا، شدت نور ناشي از يك منبع نوراني با سطح</a:t>
            </a:r>
            <a:r>
              <a:rPr lang="en-US" sz="1800" dirty="0" smtClean="0">
                <a:cs typeface="Traffic" pitchFamily="2" charset="-78"/>
              </a:rPr>
              <a:t>(</a:t>
            </a:r>
            <a:r>
              <a:rPr lang="en-US" sz="1800" baseline="30000" dirty="0" smtClean="0">
                <a:cs typeface="Traffic" pitchFamily="2" charset="-78"/>
              </a:rPr>
              <a:t>1</a:t>
            </a:r>
            <a:r>
              <a:rPr lang="en-US" sz="1800" dirty="0" smtClean="0">
                <a:cs typeface="Traffic" pitchFamily="2" charset="-78"/>
              </a:rPr>
              <a:t>/</a:t>
            </a:r>
            <a:r>
              <a:rPr lang="en-US" sz="1800" baseline="-25000" dirty="0" smtClean="0">
                <a:cs typeface="Traffic" pitchFamily="2" charset="-78"/>
              </a:rPr>
              <a:t>60</a:t>
            </a:r>
            <a:r>
              <a:rPr lang="en-US" sz="1800" dirty="0" smtClean="0">
                <a:cs typeface="Traffic" pitchFamily="2" charset="-78"/>
              </a:rPr>
              <a:t>) cm</a:t>
            </a:r>
            <a:r>
              <a:rPr lang="en-US" sz="1800" baseline="30000" dirty="0" smtClean="0">
                <a:cs typeface="Traffic" pitchFamily="2" charset="-78"/>
              </a:rPr>
              <a:t>2</a:t>
            </a:r>
            <a:r>
              <a:rPr lang="en-US" sz="1800" dirty="0" smtClean="0">
                <a:solidFill>
                  <a:srgbClr val="FF6600"/>
                </a:solidFill>
                <a:cs typeface="Traffic" pitchFamily="2" charset="-78"/>
              </a:rPr>
              <a:t>  </a:t>
            </a:r>
            <a:r>
              <a:rPr lang="ar-SA" sz="1800" dirty="0" smtClean="0">
                <a:solidFill>
                  <a:srgbClr val="FF6600"/>
                </a:solidFill>
                <a:cs typeface="Traffic" pitchFamily="2" charset="-78"/>
              </a:rPr>
              <a:t> </a:t>
            </a:r>
            <a:r>
              <a:rPr lang="ar-SA" sz="1800" dirty="0" smtClean="0">
                <a:cs typeface="Traffic" pitchFamily="2" charset="-78"/>
              </a:rPr>
              <a:t>از جسم سياه در درجه  </a:t>
            </a:r>
            <a:r>
              <a:rPr lang="fa-IR" sz="1800" dirty="0" smtClean="0">
                <a:cs typeface="Traffic" pitchFamily="2" charset="-78"/>
              </a:rPr>
              <a:t>ذوب</a:t>
            </a:r>
            <a:r>
              <a:rPr lang="ar-SA" sz="1800" dirty="0" smtClean="0">
                <a:cs typeface="Traffic" pitchFamily="2" charset="-78"/>
              </a:rPr>
              <a:t>  پلاتين</a:t>
            </a:r>
            <a:r>
              <a:rPr lang="en-US" sz="1800" dirty="0" smtClean="0">
                <a:cs typeface="Traffic" pitchFamily="2" charset="-78"/>
              </a:rPr>
              <a:t> (2045°k) </a:t>
            </a:r>
            <a:r>
              <a:rPr lang="ar-SA" sz="1800" dirty="0" smtClean="0">
                <a:cs typeface="Traffic" pitchFamily="2" charset="-78"/>
              </a:rPr>
              <a:t>در فشار يك اتمسفر</a:t>
            </a:r>
            <a:r>
              <a:rPr lang="en-US" sz="1800" dirty="0" smtClean="0">
                <a:cs typeface="Traffic" pitchFamily="2" charset="-78"/>
              </a:rPr>
              <a:t> (101325 Pa) </a:t>
            </a:r>
            <a:r>
              <a:rPr lang="ar-SA" sz="1800" dirty="0" smtClean="0">
                <a:cs typeface="Traffic" pitchFamily="2" charset="-78"/>
              </a:rPr>
              <a:t>است. شدت تابش نور از اين منبع را به عنوان شمع استاندارد مي‌گيرند. </a:t>
            </a:r>
            <a:r>
              <a:rPr lang="en-US" sz="1800" dirty="0" smtClean="0">
                <a:cs typeface="Traffic" pitchFamily="2" charset="-78"/>
              </a:rPr>
              <a:t/>
            </a:r>
            <a:br>
              <a:rPr lang="en-US" sz="1800" dirty="0" smtClean="0">
                <a:cs typeface="Traffic" pitchFamily="2" charset="-78"/>
              </a:rPr>
            </a:br>
            <a:r>
              <a:rPr lang="ar-SA" sz="1800" dirty="0" smtClean="0">
                <a:cs typeface="Traffic" pitchFamily="2" charset="-78"/>
              </a:rPr>
              <a:t>شار عبوري از سطح كره در هر زاويه فضايي حائز اهميت است. سطح كره با شعاع واحد به‏صورت زير محاسبه مي‏شود: </a:t>
            </a:r>
          </a:p>
          <a:p>
            <a:pPr algn="r" rtl="1" eaLnBrk="1" hangingPunct="1"/>
            <a:endParaRPr lang="ar-SA" sz="1800" dirty="0" smtClean="0">
              <a:cs typeface="Traffic" pitchFamily="2" charset="-78"/>
            </a:endParaRPr>
          </a:p>
          <a:p>
            <a:pPr algn="just" rtl="1" eaLnBrk="1" hangingPunct="1"/>
            <a:r>
              <a:rPr lang="ar-SA" sz="1800" dirty="0" smtClean="0">
                <a:cs typeface="Traffic" pitchFamily="2" charset="-78"/>
              </a:rPr>
              <a:t>لذا مي‌توان گفت انتشار نور ناشي از يك منبع نقطه‏اي با شدت يك كاندلا، كه بصورت فضايي تابش روشنايي دارد، در هر زاويه فضايي يك لومن شار نوراني منتشر مي‏كند </a:t>
            </a:r>
          </a:p>
          <a:p>
            <a:pPr algn="l" rtl="1" eaLnBrk="1" hangingPunct="1"/>
            <a:endParaRPr lang="en-US" sz="1800" dirty="0" smtClean="0">
              <a:cs typeface="Traffic" pitchFamily="2" charset="-78"/>
            </a:endParaRPr>
          </a:p>
        </p:txBody>
      </p:sp>
      <p:pic>
        <p:nvPicPr>
          <p:cNvPr id="4104" name="Picture 5"/>
          <p:cNvPicPr>
            <a:picLocks noChangeAspect="1" noChangeArrowheads="1"/>
          </p:cNvPicPr>
          <p:nvPr/>
        </p:nvPicPr>
        <p:blipFill>
          <a:blip r:embed="rId3"/>
          <a:srcRect/>
          <a:stretch>
            <a:fillRect/>
          </a:stretch>
        </p:blipFill>
        <p:spPr bwMode="auto">
          <a:xfrm>
            <a:off x="5105400" y="4876800"/>
            <a:ext cx="2486025" cy="1257300"/>
          </a:xfrm>
          <a:prstGeom prst="rect">
            <a:avLst/>
          </a:prstGeom>
          <a:noFill/>
          <a:ln w="9525">
            <a:noFill/>
            <a:miter lim="800000"/>
            <a:headEnd/>
            <a:tailEnd/>
          </a:ln>
        </p:spPr>
      </p:pic>
      <p:graphicFrame>
        <p:nvGraphicFramePr>
          <p:cNvPr id="4098" name="Object 7"/>
          <p:cNvGraphicFramePr>
            <a:graphicFrameLocks noChangeAspect="1"/>
          </p:cNvGraphicFramePr>
          <p:nvPr>
            <p:extLst>
              <p:ext uri="{D42A27DB-BD31-4B8C-83A1-F6EECF244321}">
                <p14:modId xmlns:p14="http://schemas.microsoft.com/office/powerpoint/2010/main" val="545062757"/>
              </p:ext>
            </p:extLst>
          </p:nvPr>
        </p:nvGraphicFramePr>
        <p:xfrm>
          <a:off x="2133600" y="4149080"/>
          <a:ext cx="2590800" cy="266700"/>
        </p:xfrm>
        <a:graphic>
          <a:graphicData uri="http://schemas.openxmlformats.org/presentationml/2006/ole">
            <mc:AlternateContent xmlns:mc="http://schemas.openxmlformats.org/markup-compatibility/2006">
              <mc:Choice xmlns:v="urn:schemas-microsoft-com:vml" Requires="v">
                <p:oleObj spid="_x0000_s4114" name="Equation" r:id="rId4" imgW="1968480" imgH="203040" progId="Equation.3">
                  <p:embed/>
                </p:oleObj>
              </mc:Choice>
              <mc:Fallback>
                <p:oleObj name="Equation" r:id="rId4" imgW="1968480" imgH="2030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149080"/>
                        <a:ext cx="25908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9"/>
          <p:cNvGraphicFramePr>
            <a:graphicFrameLocks noChangeAspect="1"/>
          </p:cNvGraphicFramePr>
          <p:nvPr/>
        </p:nvGraphicFramePr>
        <p:xfrm>
          <a:off x="2362200" y="5029200"/>
          <a:ext cx="1828800" cy="838200"/>
        </p:xfrm>
        <a:graphic>
          <a:graphicData uri="http://schemas.openxmlformats.org/presentationml/2006/ole">
            <mc:AlternateContent xmlns:mc="http://schemas.openxmlformats.org/markup-compatibility/2006">
              <mc:Choice xmlns:v="urn:schemas-microsoft-com:vml" Requires="v">
                <p:oleObj spid="_x0000_s4115" r:id="rId6" imgW="952087" imgH="431613" progId="Equation.3">
                  <p:embed/>
                </p:oleObj>
              </mc:Choice>
              <mc:Fallback>
                <p:oleObj r:id="rId6" imgW="952087" imgH="431613"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029200"/>
                        <a:ext cx="1828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55650" y="1916113"/>
            <a:ext cx="8062913" cy="3467100"/>
          </a:xfrm>
        </p:spPr>
        <p:txBody>
          <a:bodyPr/>
          <a:lstStyle/>
          <a:p>
            <a:pPr algn="r" rtl="1" eaLnBrk="1" hangingPunct="1">
              <a:defRPr/>
            </a:pPr>
            <a:r>
              <a:rPr lang="ar-SA" sz="2000" b="1" smtClean="0">
                <a:solidFill>
                  <a:schemeClr val="tx1"/>
                </a:solidFill>
                <a:effectLst/>
                <a:cs typeface="Traffic" pitchFamily="2" charset="-78"/>
              </a:rPr>
              <a:t>شدت روشنايي با نماد </a:t>
            </a:r>
            <a:r>
              <a:rPr lang="en-US" sz="2000" b="1" smtClean="0">
                <a:solidFill>
                  <a:schemeClr val="tx1"/>
                </a:solidFill>
                <a:effectLst/>
                <a:cs typeface="Traffic" pitchFamily="2" charset="-78"/>
              </a:rPr>
              <a:t>E</a:t>
            </a:r>
            <a:r>
              <a:rPr lang="ar-SA" sz="2000" b="1" smtClean="0">
                <a:solidFill>
                  <a:schemeClr val="tx1"/>
                </a:solidFill>
                <a:effectLst/>
                <a:cs typeface="Traffic" pitchFamily="2" charset="-78"/>
              </a:rPr>
              <a:t> ، عبارتست از ميزان شارنوراني دريافت شده توسط يك سطح معين مي‌باشد، واحد‌هاي آن فوت كاندل </a:t>
            </a:r>
            <a:r>
              <a:rPr lang="en-US" sz="2000" b="1" smtClean="0">
                <a:solidFill>
                  <a:schemeClr val="tx1"/>
                </a:solidFill>
                <a:effectLst/>
                <a:cs typeface="Traffic" pitchFamily="2" charset="-78"/>
              </a:rPr>
              <a:t>fc</a:t>
            </a:r>
            <a:r>
              <a:rPr lang="ar-SA" sz="2000" b="1" smtClean="0">
                <a:solidFill>
                  <a:schemeClr val="tx1"/>
                </a:solidFill>
                <a:effectLst/>
                <a:cs typeface="Traffic" pitchFamily="2" charset="-78"/>
              </a:rPr>
              <a:t> و لوكس </a:t>
            </a:r>
            <a:r>
              <a:rPr lang="en-US" sz="2000" b="1" smtClean="0">
                <a:solidFill>
                  <a:schemeClr val="tx1"/>
                </a:solidFill>
                <a:effectLst/>
                <a:cs typeface="Traffic" pitchFamily="2" charset="-78"/>
              </a:rPr>
              <a:t>Lx</a:t>
            </a:r>
            <a:r>
              <a:rPr lang="ar-SA" sz="2000" b="1" smtClean="0">
                <a:solidFill>
                  <a:schemeClr val="tx1"/>
                </a:solidFill>
                <a:effectLst/>
                <a:cs typeface="Traffic" pitchFamily="2" charset="-78"/>
              </a:rPr>
              <a:t>  مي‌باشد.</a:t>
            </a:r>
            <a:r>
              <a:rPr lang="fa-IR" sz="2000" b="1" smtClean="0">
                <a:solidFill>
                  <a:schemeClr val="tx1"/>
                </a:solidFill>
                <a:effectLst/>
                <a:cs typeface="Traffic" pitchFamily="2" charset="-78"/>
              </a:rPr>
              <a:t> </a:t>
            </a:r>
            <a:r>
              <a:rPr lang="ar-SA" sz="2000" b="1" smtClean="0">
                <a:solidFill>
                  <a:schemeClr val="tx1"/>
                </a:solidFill>
                <a:cs typeface="Traffic" pitchFamily="2" charset="-78"/>
              </a:rPr>
              <a:t>واحد بين‌المللي شدت روشنايي </a:t>
            </a:r>
            <a:r>
              <a:rPr lang="ar-SA" sz="2000" b="1" smtClean="0">
                <a:solidFill>
                  <a:srgbClr val="FFCC00"/>
                </a:solidFill>
                <a:cs typeface="Traffic" pitchFamily="2" charset="-78"/>
              </a:rPr>
              <a:t>لوكس</a:t>
            </a:r>
            <a:r>
              <a:rPr lang="ar-SA" sz="2000" b="1" smtClean="0">
                <a:solidFill>
                  <a:schemeClr val="tx1"/>
                </a:solidFill>
                <a:cs typeface="Traffic" pitchFamily="2" charset="-78"/>
              </a:rPr>
              <a:t>  </a:t>
            </a:r>
            <a:r>
              <a:rPr lang="en-US" sz="2000" b="1" smtClean="0">
                <a:solidFill>
                  <a:schemeClr val="tx1"/>
                </a:solidFill>
                <a:cs typeface="Traffic" pitchFamily="2" charset="-78"/>
              </a:rPr>
              <a:t>lx</a:t>
            </a:r>
            <a:r>
              <a:rPr lang="ar-SA" sz="2000" b="1" smtClean="0">
                <a:solidFill>
                  <a:schemeClr val="tx1"/>
                </a:solidFill>
                <a:cs typeface="Traffic" pitchFamily="2" charset="-78"/>
              </a:rPr>
              <a:t> است.</a:t>
            </a:r>
            <a:br>
              <a:rPr lang="ar-SA" sz="2000" b="1" smtClean="0">
                <a:solidFill>
                  <a:schemeClr val="tx1"/>
                </a:solidFill>
                <a:cs typeface="Traffic" pitchFamily="2" charset="-78"/>
              </a:rPr>
            </a:br>
            <a:r>
              <a:rPr lang="ar-SA" sz="2000" b="1" smtClean="0">
                <a:cs typeface="Traffic" pitchFamily="2" charset="-78"/>
              </a:rPr>
              <a:t/>
            </a:r>
            <a:br>
              <a:rPr lang="ar-SA" sz="2000" b="1" smtClean="0">
                <a:cs typeface="Traffic" pitchFamily="2" charset="-78"/>
              </a:rPr>
            </a:br>
            <a:r>
              <a:rPr lang="fa-IR" sz="2000" b="1" smtClean="0">
                <a:solidFill>
                  <a:schemeClr val="tx1"/>
                </a:solidFill>
                <a:cs typeface="Traffic" pitchFamily="2" charset="-78"/>
              </a:rPr>
              <a:t>يك </a:t>
            </a:r>
            <a:r>
              <a:rPr lang="fa-IR" sz="2000" b="1" smtClean="0">
                <a:solidFill>
                  <a:srgbClr val="FFCC00"/>
                </a:solidFill>
                <a:cs typeface="Traffic" pitchFamily="2" charset="-78"/>
              </a:rPr>
              <a:t>لوكس،</a:t>
            </a:r>
            <a:r>
              <a:rPr lang="ar-SA" sz="2000" b="1" smtClean="0">
                <a:solidFill>
                  <a:schemeClr val="tx1"/>
                </a:solidFill>
                <a:effectLst/>
                <a:cs typeface="Traffic" pitchFamily="2" charset="-78"/>
              </a:rPr>
              <a:t>شدت روشنايي است كه از يك شمع استاندارد در فاصله يك متري توسط سطح يك متر مربعي دريافت مي‌شود يا بر آن سطح تابيده شود</a:t>
            </a:r>
            <a:r>
              <a:rPr lang="en-US" sz="2000" b="1" smtClean="0">
                <a:solidFill>
                  <a:schemeClr val="tx1"/>
                </a:solidFill>
                <a:effectLst/>
                <a:cs typeface="Traffic" pitchFamily="2" charset="-78"/>
              </a:rPr>
              <a:t/>
            </a:r>
            <a:br>
              <a:rPr lang="en-US" sz="2000" b="1" smtClean="0">
                <a:solidFill>
                  <a:schemeClr val="tx1"/>
                </a:solidFill>
                <a:effectLst/>
                <a:cs typeface="Traffic" pitchFamily="2" charset="-78"/>
              </a:rPr>
            </a:br>
            <a:r>
              <a:rPr lang="fa-IR" sz="2000" b="1" smtClean="0">
                <a:solidFill>
                  <a:schemeClr val="tx1"/>
                </a:solidFill>
                <a:effectLst/>
                <a:cs typeface="Traffic" pitchFamily="2" charset="-78"/>
              </a:rPr>
              <a:t/>
            </a:r>
            <a:br>
              <a:rPr lang="fa-IR" sz="2000" b="1" smtClean="0">
                <a:solidFill>
                  <a:schemeClr val="tx1"/>
                </a:solidFill>
                <a:effectLst/>
                <a:cs typeface="Traffic" pitchFamily="2" charset="-78"/>
              </a:rPr>
            </a:br>
            <a:r>
              <a:rPr lang="ar-SA" sz="2000" b="1" smtClean="0">
                <a:solidFill>
                  <a:srgbClr val="FFCC00"/>
                </a:solidFill>
                <a:latin typeface="Traffic" pitchFamily="2" charset="-78"/>
                <a:cs typeface="Traffic" pitchFamily="2" charset="-78"/>
              </a:rPr>
              <a:t>فوت‌كندل:</a:t>
            </a:r>
            <a:r>
              <a:rPr lang="fa-IR" sz="2000" b="1" smtClean="0">
                <a:solidFill>
                  <a:srgbClr val="FFCC00"/>
                </a:solidFill>
                <a:latin typeface="Traffic" pitchFamily="2" charset="-78"/>
                <a:cs typeface="Traffic" pitchFamily="2" charset="-78"/>
              </a:rPr>
              <a:t> </a:t>
            </a:r>
            <a:r>
              <a:rPr lang="ar-SA" sz="1200" b="1" smtClean="0">
                <a:effectLst/>
                <a:cs typeface="Traffic" pitchFamily="2" charset="-78"/>
              </a:rPr>
              <a:t>شدت روشنايي است كه از يك شمع استاندارد </a:t>
            </a:r>
            <a:r>
              <a:rPr lang="fa-IR" sz="1200" b="1" smtClean="0">
                <a:effectLst/>
                <a:cs typeface="Traffic" pitchFamily="2" charset="-78"/>
              </a:rPr>
              <a:t/>
            </a:r>
            <a:br>
              <a:rPr lang="fa-IR" sz="1200" b="1" smtClean="0">
                <a:effectLst/>
                <a:cs typeface="Traffic" pitchFamily="2" charset="-78"/>
              </a:rPr>
            </a:br>
            <a:r>
              <a:rPr lang="ar-SA" sz="1200" b="1" smtClean="0">
                <a:effectLst/>
                <a:cs typeface="Traffic" pitchFamily="2" charset="-78"/>
              </a:rPr>
              <a:t>(يك كاندلا) در فاصله يك فوتي توسط يك فوت مربعي دريافت </a:t>
            </a:r>
            <a:r>
              <a:rPr lang="fa-IR" sz="1200" b="1" smtClean="0">
                <a:effectLst/>
                <a:cs typeface="Traffic" pitchFamily="2" charset="-78"/>
              </a:rPr>
              <a:t/>
            </a:r>
            <a:br>
              <a:rPr lang="fa-IR" sz="1200" b="1" smtClean="0">
                <a:effectLst/>
                <a:cs typeface="Traffic" pitchFamily="2" charset="-78"/>
              </a:rPr>
            </a:br>
            <a:r>
              <a:rPr lang="ar-SA" sz="1200" b="1" smtClean="0">
                <a:effectLst/>
                <a:cs typeface="Traffic" pitchFamily="2" charset="-78"/>
              </a:rPr>
              <a:t>شود، يا برآن سطح تابيده شود</a:t>
            </a:r>
            <a:r>
              <a:rPr lang="en-US" sz="1200" b="1" smtClean="0">
                <a:effectLst/>
                <a:cs typeface="Traffic" pitchFamily="2" charset="-78"/>
              </a:rPr>
              <a:t>   fc = 11 lx</a:t>
            </a:r>
            <a:r>
              <a:rPr lang="ar-SA" sz="2000" b="1" smtClean="0">
                <a:effectLst/>
                <a:cs typeface="Traffic" pitchFamily="2" charset="-78"/>
              </a:rPr>
              <a:t/>
            </a:r>
            <a:br>
              <a:rPr lang="ar-SA" sz="2000" b="1" smtClean="0">
                <a:effectLst/>
                <a:cs typeface="Traffic" pitchFamily="2" charset="-78"/>
              </a:rPr>
            </a:br>
            <a:r>
              <a:rPr lang="ar-SA" sz="1200" b="1" smtClean="0">
                <a:effectLst/>
                <a:cs typeface="Traffic" pitchFamily="2" charset="-78"/>
              </a:rPr>
              <a:t>.</a:t>
            </a:r>
            <a:br>
              <a:rPr lang="ar-SA" sz="1200" b="1" smtClean="0">
                <a:effectLst/>
                <a:cs typeface="Traffic" pitchFamily="2" charset="-78"/>
              </a:rPr>
            </a:br>
            <a:endParaRPr lang="ar-SA" sz="1200" b="1" smtClean="0">
              <a:effectLst/>
              <a:cs typeface="Traffic" pitchFamily="2" charset="-78"/>
            </a:endParaRPr>
          </a:p>
        </p:txBody>
      </p:sp>
      <p:graphicFrame>
        <p:nvGraphicFramePr>
          <p:cNvPr id="5122" name="Object 10"/>
          <p:cNvGraphicFramePr>
            <a:graphicFrameLocks noGrp="1" noChangeAspect="1"/>
          </p:cNvGraphicFramePr>
          <p:nvPr>
            <p:ph idx="1"/>
          </p:nvPr>
        </p:nvGraphicFramePr>
        <p:xfrm>
          <a:off x="468313" y="4149725"/>
          <a:ext cx="4171950" cy="2514600"/>
        </p:xfrm>
        <a:graphic>
          <a:graphicData uri="http://schemas.openxmlformats.org/presentationml/2006/ole">
            <mc:AlternateContent xmlns:mc="http://schemas.openxmlformats.org/markup-compatibility/2006">
              <mc:Choice xmlns:v="urn:schemas-microsoft-com:vml" Requires="v">
                <p:oleObj spid="_x0000_s5130" r:id="rId3" imgW="4172532" imgH="2514286" progId="Paint.Picture">
                  <p:embed/>
                </p:oleObj>
              </mc:Choice>
              <mc:Fallback>
                <p:oleObj r:id="rId3" imgW="4172532" imgH="2514286" progId="Paint.Picture">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149725"/>
                        <a:ext cx="417195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28" name="Rectangle 4"/>
          <p:cNvSpPr>
            <a:spLocks noChangeArrowheads="1"/>
          </p:cNvSpPr>
          <p:nvPr/>
        </p:nvSpPr>
        <p:spPr bwMode="auto">
          <a:xfrm>
            <a:off x="1447800" y="838200"/>
            <a:ext cx="7010400" cy="762000"/>
          </a:xfrm>
          <a:prstGeom prst="rect">
            <a:avLst/>
          </a:prstGeom>
          <a:noFill/>
          <a:ln w="9525">
            <a:noFill/>
            <a:miter lim="800000"/>
            <a:headEnd/>
            <a:tailEnd/>
          </a:ln>
          <a:effectLst/>
        </p:spPr>
        <p:txBody>
          <a:bodyPr lIns="92075" tIns="46038" rIns="92075" bIns="46038" anchor="ctr"/>
          <a:lstStyle/>
          <a:p>
            <a:pPr algn="r" rtl="1">
              <a:defRPr/>
            </a:pPr>
            <a:r>
              <a:rPr kumimoji="0" lang="ar-SA" sz="3200" b="1">
                <a:solidFill>
                  <a:srgbClr val="FFFF00"/>
                </a:solidFill>
                <a:effectLst>
                  <a:outerShdw blurRad="38100" dist="38100" dir="2700000" algn="tl">
                    <a:srgbClr val="000000"/>
                  </a:outerShdw>
                </a:effectLst>
                <a:latin typeface="Traffic" pitchFamily="2" charset="-78"/>
              </a:rPr>
              <a:t>3 - شدت روشنايي (</a:t>
            </a:r>
            <a:r>
              <a:rPr kumimoji="0" lang="en-US" sz="3200" b="1">
                <a:solidFill>
                  <a:srgbClr val="FFFF00"/>
                </a:solidFill>
                <a:effectLst>
                  <a:outerShdw blurRad="38100" dist="38100" dir="2700000" algn="tl">
                    <a:srgbClr val="000000"/>
                  </a:outerShdw>
                </a:effectLst>
                <a:latin typeface="Traffic" pitchFamily="2" charset="-78"/>
              </a:rPr>
              <a:t>E</a:t>
            </a:r>
            <a:r>
              <a:rPr kumimoji="0" lang="ar-SA" sz="3200" b="1">
                <a:solidFill>
                  <a:srgbClr val="FFFF00"/>
                </a:solidFill>
                <a:effectLst>
                  <a:outerShdw blurRad="38100" dist="38100" dir="2700000" algn="tl">
                    <a:srgbClr val="000000"/>
                  </a:outerShdw>
                </a:effectLst>
                <a:latin typeface="Traffic" pitchFamily="2" charset="-78"/>
              </a:rPr>
              <a:t>):</a:t>
            </a:r>
            <a:endParaRPr kumimoji="0" lang="ar-SA" sz="440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r" rtl="1" eaLnBrk="1" hangingPunct="1">
              <a:defRPr/>
            </a:pPr>
            <a:r>
              <a:rPr lang="ar-SA" sz="3200" b="1" smtClean="0">
                <a:cs typeface="Traffic" pitchFamily="2" charset="-78"/>
              </a:rPr>
              <a:t>قانون عكس مجذور فاصله</a:t>
            </a:r>
          </a:p>
        </p:txBody>
      </p:sp>
      <p:sp>
        <p:nvSpPr>
          <p:cNvPr id="40964" name="Rectangle 7"/>
          <p:cNvSpPr>
            <a:spLocks noChangeArrowheads="1"/>
          </p:cNvSpPr>
          <p:nvPr/>
        </p:nvSpPr>
        <p:spPr bwMode="auto">
          <a:xfrm>
            <a:off x="2609850" y="2362200"/>
            <a:ext cx="9144000" cy="0"/>
          </a:xfrm>
          <a:prstGeom prst="rect">
            <a:avLst/>
          </a:prstGeom>
          <a:noFill/>
          <a:ln w="12700" cap="sq">
            <a:noFill/>
            <a:miter lim="800000"/>
            <a:headEnd type="none" w="sm" len="sm"/>
            <a:tailEnd type="none" w="sm" len="sm"/>
          </a:ln>
        </p:spPr>
        <p:txBody>
          <a:bodyPr>
            <a:spAutoFit/>
          </a:bodyPr>
          <a:lstStyle/>
          <a:p>
            <a:endParaRPr lang="fa-IR"/>
          </a:p>
        </p:txBody>
      </p:sp>
      <p:pic>
        <p:nvPicPr>
          <p:cNvPr id="40965" name="Picture 5" descr="lux1"/>
          <p:cNvPicPr>
            <a:picLocks noChangeAspect="1" noChangeArrowheads="1"/>
          </p:cNvPicPr>
          <p:nvPr/>
        </p:nvPicPr>
        <p:blipFill>
          <a:blip r:embed="rId2"/>
          <a:srcRect/>
          <a:stretch>
            <a:fillRect/>
          </a:stretch>
        </p:blipFill>
        <p:spPr bwMode="auto">
          <a:xfrm>
            <a:off x="3203575" y="2060575"/>
            <a:ext cx="5543550" cy="3673475"/>
          </a:xfrm>
          <a:prstGeom prst="rect">
            <a:avLst/>
          </a:prstGeom>
          <a:noFill/>
          <a:ln w="9525">
            <a:noFill/>
            <a:miter lim="800000"/>
            <a:headEnd/>
            <a:tailEnd/>
          </a:ln>
        </p:spPr>
      </p:pic>
      <p:pic>
        <p:nvPicPr>
          <p:cNvPr id="40966" name="Picture 6"/>
          <p:cNvPicPr>
            <a:picLocks noChangeAspect="1" noChangeArrowheads="1"/>
          </p:cNvPicPr>
          <p:nvPr/>
        </p:nvPicPr>
        <p:blipFill>
          <a:blip r:embed="rId3"/>
          <a:srcRect/>
          <a:stretch>
            <a:fillRect/>
          </a:stretch>
        </p:blipFill>
        <p:spPr bwMode="auto">
          <a:xfrm>
            <a:off x="900113" y="3068638"/>
            <a:ext cx="1819275"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27088" y="1916113"/>
            <a:ext cx="7772400" cy="555625"/>
          </a:xfrm>
        </p:spPr>
        <p:txBody>
          <a:bodyPr/>
          <a:lstStyle/>
          <a:p>
            <a:pPr algn="ctr" rtl="1" eaLnBrk="1" hangingPunct="1"/>
            <a:r>
              <a:rPr lang="ar-SA" sz="1400" b="1" smtClean="0">
                <a:solidFill>
                  <a:schemeClr val="tx1"/>
                </a:solidFill>
                <a:effectLst/>
                <a:cs typeface="B Traffic" pitchFamily="2" charset="-78"/>
              </a:rPr>
              <a:t>در محيط</a:t>
            </a:r>
            <a:r>
              <a:rPr lang="ar-SA" sz="1400" b="1" smtClean="0">
                <a:solidFill>
                  <a:schemeClr val="tx1"/>
                </a:solidFill>
                <a:effectLst/>
              </a:rPr>
              <a:t>‌</a:t>
            </a:r>
            <a:r>
              <a:rPr lang="ar-SA" sz="1400" b="1" smtClean="0">
                <a:solidFill>
                  <a:schemeClr val="tx1"/>
                </a:solidFill>
                <a:effectLst/>
                <a:cs typeface="B Traffic" pitchFamily="2" charset="-78"/>
              </a:rPr>
              <a:t>هاي مسكوني، تجاري، عمومي و صنعتي براي آسايش افراد، شدت روشنايي  در جداول مخصوصي بيان گرديده است. حداقل شدت روشنايي قابل قبول 50 </a:t>
            </a:r>
            <a:r>
              <a:rPr lang="fa-IR" sz="1400" b="1" smtClean="0">
                <a:solidFill>
                  <a:schemeClr val="tx1"/>
                </a:solidFill>
                <a:effectLst/>
                <a:cs typeface="B Traffic" pitchFamily="2" charset="-78"/>
              </a:rPr>
              <a:t>لوكس مي باشد</a:t>
            </a:r>
            <a:endParaRPr lang="ar-SA" sz="1400" b="1" smtClean="0">
              <a:solidFill>
                <a:schemeClr val="tx1"/>
              </a:solidFill>
              <a:effectLst/>
              <a:cs typeface="B Traffic" pitchFamily="2" charset="-78"/>
            </a:endParaRPr>
          </a:p>
        </p:txBody>
      </p:sp>
      <p:graphicFrame>
        <p:nvGraphicFramePr>
          <p:cNvPr id="230503" name="Group 103"/>
          <p:cNvGraphicFramePr>
            <a:graphicFrameLocks noGrp="1"/>
          </p:cNvGraphicFramePr>
          <p:nvPr>
            <p:ph type="tbl" idx="1"/>
          </p:nvPr>
        </p:nvGraphicFramePr>
        <p:xfrm>
          <a:off x="760413" y="2708275"/>
          <a:ext cx="7412037" cy="3611565"/>
        </p:xfrm>
        <a:graphic>
          <a:graphicData uri="http://schemas.openxmlformats.org/drawingml/2006/table">
            <a:tbl>
              <a:tblPr rtl="1"/>
              <a:tblGrid>
                <a:gridCol w="2600325"/>
                <a:gridCol w="2674937"/>
                <a:gridCol w="2136775"/>
              </a:tblGrid>
              <a:tr h="7223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1"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خصوصيات مكان</a:t>
                      </a:r>
                      <a:endPar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1"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مثال</a:t>
                      </a:r>
                      <a:endPar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1"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شدت روشنايي مورد نياز </a:t>
                      </a:r>
                      <a:r>
                        <a:rPr kumimoji="1" lang="en-US" sz="2000" b="1"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Lx</a:t>
                      </a:r>
                      <a:endParaRPr kumimoji="1"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7223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مكانهايي با  تردد محدود افراد</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انبارها يا زيرزمينها و راهروها</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fa-IR"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50</a:t>
                      </a: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تا 150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223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كارهاي غير دقيق يا خشن</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بارگيري و تخليه الوار يا تاير</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200-150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223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كارهاي با دقت متوسط</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كارهاي خدماتي و توليدي</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300-2</a:t>
                      </a:r>
                      <a:r>
                        <a:rPr kumimoji="1" lang="fa-IR"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0</a:t>
                      </a: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223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كارهاي دقيق</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كارهاي تحريري يا مونتاژ قطعات</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500-300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41988" name="Rectangle 4"/>
          <p:cNvSpPr>
            <a:spLocks noChangeArrowheads="1"/>
          </p:cNvSpPr>
          <p:nvPr/>
        </p:nvSpPr>
        <p:spPr bwMode="auto">
          <a:xfrm>
            <a:off x="4916488" y="923925"/>
            <a:ext cx="3781425" cy="519113"/>
          </a:xfrm>
          <a:prstGeom prst="rect">
            <a:avLst/>
          </a:prstGeom>
          <a:noFill/>
          <a:ln w="12700" cap="sq">
            <a:noFill/>
            <a:miter lim="800000"/>
            <a:headEnd type="none" w="sm" len="sm"/>
            <a:tailEnd type="none" w="sm" len="sm"/>
          </a:ln>
        </p:spPr>
        <p:txBody>
          <a:bodyPr wrap="none">
            <a:spAutoFit/>
          </a:bodyPr>
          <a:lstStyle/>
          <a:p>
            <a:pPr algn="r" rtl="1"/>
            <a:r>
              <a:rPr kumimoji="0" lang="ar-SA" sz="2800" b="1">
                <a:solidFill>
                  <a:srgbClr val="FFCC00"/>
                </a:solidFill>
                <a:cs typeface="Titr" pitchFamily="2" charset="-78"/>
              </a:rPr>
              <a:t>استانداردهاي شدت</a:t>
            </a:r>
            <a:r>
              <a:rPr kumimoji="0" lang="en-US" sz="2800" b="1">
                <a:solidFill>
                  <a:srgbClr val="FFCC00"/>
                </a:solidFill>
                <a:cs typeface="Titr" pitchFamily="2" charset="-78"/>
              </a:rPr>
              <a:t> </a:t>
            </a:r>
            <a:r>
              <a:rPr kumimoji="0" lang="ar-SA" sz="2800" b="1">
                <a:solidFill>
                  <a:srgbClr val="FFCC00"/>
                </a:solidFill>
                <a:cs typeface="Titr" pitchFamily="2" charset="-78"/>
              </a:rPr>
              <a:t>روشنايي</a:t>
            </a:r>
            <a:endParaRPr kumimoji="0" lang="en-US" sz="2800" b="1">
              <a:solidFill>
                <a:srgbClr val="FFCC00"/>
              </a:solidFill>
              <a:cs typeface="Titr"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4213" y="1989138"/>
            <a:ext cx="7848600" cy="3962400"/>
          </a:xfrm>
        </p:spPr>
        <p:txBody>
          <a:bodyPr/>
          <a:lstStyle/>
          <a:p>
            <a:pPr algn="r" rtl="1" eaLnBrk="1" hangingPunct="1">
              <a:defRPr/>
            </a:pPr>
            <a:r>
              <a:rPr lang="ar-SA" sz="2400" b="1" smtClean="0">
                <a:solidFill>
                  <a:schemeClr val="tx1"/>
                </a:solidFill>
                <a:effectLst/>
                <a:cs typeface="Traffic" pitchFamily="2" charset="-78"/>
              </a:rPr>
              <a:t>مقدار روشنايي است كه از يك سطح يا از يك منبع روشنايي به ساطع مي‌گردد. به عبارت ديگر اين كميت بيان كننده چگالي نور در منبع توليد يا در روي سطوح بازتابشي است.واحد اصلي اين معيار </a:t>
            </a:r>
            <a:r>
              <a:rPr lang="en-US" sz="2400" b="1" smtClean="0">
                <a:solidFill>
                  <a:schemeClr val="tx1"/>
                </a:solidFill>
                <a:effectLst/>
                <a:cs typeface="Traffic" pitchFamily="2" charset="-78"/>
              </a:rPr>
              <a:t>cd/m</a:t>
            </a:r>
            <a:r>
              <a:rPr lang="en-US" sz="2400" b="1" baseline="30000" smtClean="0">
                <a:solidFill>
                  <a:schemeClr val="tx1"/>
                </a:solidFill>
                <a:effectLst/>
                <a:cs typeface="Traffic" pitchFamily="2" charset="-78"/>
              </a:rPr>
              <a:t>2</a:t>
            </a:r>
            <a:r>
              <a:rPr lang="ar-SA" sz="2400" b="1" smtClean="0">
                <a:solidFill>
                  <a:schemeClr val="tx1"/>
                </a:solidFill>
                <a:effectLst/>
                <a:cs typeface="Traffic" pitchFamily="2" charset="-78"/>
              </a:rPr>
              <a:t> يا </a:t>
            </a:r>
            <a:r>
              <a:rPr lang="en-US" sz="2400" b="1" smtClean="0">
                <a:solidFill>
                  <a:schemeClr val="tx1"/>
                </a:solidFill>
                <a:effectLst/>
                <a:cs typeface="Traffic" pitchFamily="2" charset="-78"/>
              </a:rPr>
              <a:t>nit</a:t>
            </a:r>
            <a:r>
              <a:rPr lang="ar-SA" sz="2400" b="1" baseline="30000" smtClean="0">
                <a:solidFill>
                  <a:schemeClr val="tx1"/>
                </a:solidFill>
                <a:effectLst/>
                <a:cs typeface="Traffic" pitchFamily="2" charset="-78"/>
              </a:rPr>
              <a:t> </a:t>
            </a:r>
            <a:r>
              <a:rPr lang="ar-SA" sz="2400" b="1" smtClean="0">
                <a:solidFill>
                  <a:schemeClr val="tx1"/>
                </a:solidFill>
                <a:effectLst/>
                <a:cs typeface="Traffic" pitchFamily="2" charset="-78"/>
              </a:rPr>
              <a:t>است</a:t>
            </a:r>
            <a:r>
              <a:rPr lang="fa-IR" sz="2400" b="1" smtClean="0">
                <a:solidFill>
                  <a:schemeClr val="tx1"/>
                </a:solidFill>
                <a:effectLst/>
                <a:cs typeface="Traffic" pitchFamily="2" charset="-78"/>
              </a:rPr>
              <a:t>.</a:t>
            </a:r>
            <a:br>
              <a:rPr lang="fa-IR" sz="2400" b="1" smtClean="0">
                <a:solidFill>
                  <a:schemeClr val="tx1"/>
                </a:solidFill>
                <a:effectLst/>
                <a:cs typeface="Traffic" pitchFamily="2" charset="-78"/>
              </a:rPr>
            </a:br>
            <a:r>
              <a:rPr lang="ar-SA" sz="3200" smtClean="0">
                <a:solidFill>
                  <a:schemeClr val="tx1"/>
                </a:solidFill>
                <a:cs typeface="Traffic" pitchFamily="2" charset="-78"/>
              </a:rPr>
              <a:t/>
            </a:r>
            <a:br>
              <a:rPr lang="ar-SA" sz="3200" smtClean="0">
                <a:solidFill>
                  <a:schemeClr val="tx1"/>
                </a:solidFill>
                <a:cs typeface="Traffic" pitchFamily="2" charset="-78"/>
              </a:rPr>
            </a:br>
            <a:r>
              <a:rPr lang="ar-SA" sz="1800" b="1" smtClean="0">
                <a:solidFill>
                  <a:schemeClr val="tx1"/>
                </a:solidFill>
                <a:effectLst/>
                <a:cs typeface="Traffic" pitchFamily="2" charset="-78"/>
              </a:rPr>
              <a:t>براي روئيت اشياء و تشخيص در حد تاريكي و روشني بايد حداقل </a:t>
            </a:r>
            <a:r>
              <a:rPr lang="en-US" sz="1800" b="1" smtClean="0">
                <a:solidFill>
                  <a:schemeClr val="tx1"/>
                </a:solidFill>
                <a:effectLst/>
                <a:cs typeface="Traffic" pitchFamily="2" charset="-78"/>
              </a:rPr>
              <a:t>cd/m</a:t>
            </a:r>
            <a:r>
              <a:rPr lang="en-US" sz="1800" b="1" baseline="30000" smtClean="0">
                <a:solidFill>
                  <a:schemeClr val="tx1"/>
                </a:solidFill>
                <a:effectLst/>
                <a:cs typeface="Traffic" pitchFamily="2" charset="-78"/>
              </a:rPr>
              <a:t>2</a:t>
            </a:r>
            <a:r>
              <a:rPr lang="en-US" sz="1800" b="1" smtClean="0">
                <a:solidFill>
                  <a:schemeClr val="tx1"/>
                </a:solidFill>
                <a:effectLst/>
                <a:cs typeface="Traffic" pitchFamily="2" charset="-78"/>
              </a:rPr>
              <a:t> </a:t>
            </a:r>
            <a:r>
              <a:rPr lang="ar-SA" sz="1800" b="1" smtClean="0">
                <a:solidFill>
                  <a:schemeClr val="tx1"/>
                </a:solidFill>
                <a:effectLst/>
                <a:cs typeface="Traffic" pitchFamily="2" charset="-78"/>
              </a:rPr>
              <a:t> 01/0درخشندگي موجود باشد. در درخشندگي بالاتر تا </a:t>
            </a:r>
            <a:r>
              <a:rPr lang="en-US" sz="1800" b="1" smtClean="0">
                <a:solidFill>
                  <a:schemeClr val="tx1"/>
                </a:solidFill>
                <a:effectLst/>
                <a:cs typeface="Traffic" pitchFamily="2" charset="-78"/>
              </a:rPr>
              <a:t>cd/m</a:t>
            </a:r>
            <a:r>
              <a:rPr lang="en-US" sz="1800" b="1" baseline="30000" smtClean="0">
                <a:solidFill>
                  <a:schemeClr val="tx1"/>
                </a:solidFill>
                <a:effectLst/>
                <a:cs typeface="Traffic" pitchFamily="2" charset="-78"/>
              </a:rPr>
              <a:t>2</a:t>
            </a:r>
            <a:r>
              <a:rPr lang="en-US" sz="1800" b="1" smtClean="0">
                <a:solidFill>
                  <a:schemeClr val="tx1"/>
                </a:solidFill>
                <a:effectLst/>
                <a:cs typeface="Traffic" pitchFamily="2" charset="-78"/>
              </a:rPr>
              <a:t> </a:t>
            </a:r>
            <a:r>
              <a:rPr lang="ar-SA" sz="1800" b="1" smtClean="0">
                <a:solidFill>
                  <a:schemeClr val="tx1"/>
                </a:solidFill>
                <a:effectLst/>
                <a:cs typeface="Traffic" pitchFamily="2" charset="-78"/>
              </a:rPr>
              <a:t> 3 تشخيص رنگ به سختي امكان پذير است و در درخشندگي بالاتر از </a:t>
            </a:r>
            <a:r>
              <a:rPr lang="en-US" sz="1800" b="1" smtClean="0">
                <a:solidFill>
                  <a:schemeClr val="tx1"/>
                </a:solidFill>
                <a:effectLst/>
                <a:cs typeface="Traffic" pitchFamily="2" charset="-78"/>
              </a:rPr>
              <a:t>cd/m</a:t>
            </a:r>
            <a:r>
              <a:rPr lang="en-US" sz="1800" b="1" baseline="30000" smtClean="0">
                <a:solidFill>
                  <a:schemeClr val="tx1"/>
                </a:solidFill>
                <a:effectLst/>
                <a:cs typeface="Traffic" pitchFamily="2" charset="-78"/>
              </a:rPr>
              <a:t>2</a:t>
            </a:r>
            <a:r>
              <a:rPr lang="en-US" sz="1800" b="1" smtClean="0">
                <a:solidFill>
                  <a:schemeClr val="tx1"/>
                </a:solidFill>
                <a:effectLst/>
                <a:cs typeface="Traffic" pitchFamily="2" charset="-78"/>
              </a:rPr>
              <a:t>3</a:t>
            </a:r>
            <a:r>
              <a:rPr lang="ar-SA" sz="1800" b="1" smtClean="0">
                <a:solidFill>
                  <a:schemeClr val="tx1"/>
                </a:solidFill>
                <a:effectLst/>
                <a:cs typeface="Traffic" pitchFamily="2" charset="-78"/>
              </a:rPr>
              <a:t> ديد رنگها آسان مي‏شود.درخشندگي بالاتر از </a:t>
            </a:r>
            <a:r>
              <a:rPr lang="en-US" sz="1800" b="1" smtClean="0">
                <a:solidFill>
                  <a:schemeClr val="tx1"/>
                </a:solidFill>
                <a:effectLst/>
                <a:cs typeface="Traffic" pitchFamily="2" charset="-78"/>
              </a:rPr>
              <a:t>cd/m</a:t>
            </a:r>
            <a:r>
              <a:rPr lang="en-US" sz="1800" b="1" baseline="30000" smtClean="0">
                <a:solidFill>
                  <a:schemeClr val="tx1"/>
                </a:solidFill>
                <a:effectLst/>
                <a:cs typeface="Traffic" pitchFamily="2" charset="-78"/>
              </a:rPr>
              <a:t>2 </a:t>
            </a:r>
            <a:r>
              <a:rPr lang="ar-SA" sz="1800" b="1" baseline="30000" smtClean="0">
                <a:solidFill>
                  <a:schemeClr val="tx1"/>
                </a:solidFill>
                <a:effectLst/>
                <a:cs typeface="Traffic" pitchFamily="2" charset="-78"/>
              </a:rPr>
              <a:t> </a:t>
            </a:r>
            <a:r>
              <a:rPr lang="ar-SA" sz="1800" b="1" smtClean="0">
                <a:solidFill>
                  <a:schemeClr val="tx1"/>
                </a:solidFill>
                <a:effectLst/>
                <a:cs typeface="Traffic" pitchFamily="2" charset="-78"/>
              </a:rPr>
              <a:t>100</a:t>
            </a:r>
            <a:r>
              <a:rPr lang="ar-SA" sz="1800" b="1" baseline="30000" smtClean="0">
                <a:solidFill>
                  <a:schemeClr val="tx1"/>
                </a:solidFill>
                <a:effectLst/>
                <a:cs typeface="Traffic" pitchFamily="2" charset="-78"/>
              </a:rPr>
              <a:t> </a:t>
            </a:r>
            <a:r>
              <a:rPr lang="ar-SA" sz="1800" b="1" smtClean="0">
                <a:solidFill>
                  <a:schemeClr val="tx1"/>
                </a:solidFill>
                <a:effectLst/>
                <a:cs typeface="Traffic" pitchFamily="2" charset="-78"/>
              </a:rPr>
              <a:t>ممكن است چشم را دچار خستگي نمايند يا سبب آزار ناظر گردد،</a:t>
            </a:r>
            <a:r>
              <a:rPr lang="ar-SA" sz="3200" smtClean="0">
                <a:solidFill>
                  <a:schemeClr val="tx1"/>
                </a:solidFill>
                <a:cs typeface="Nazanin" pitchFamily="2" charset="-78"/>
              </a:rPr>
              <a:t> </a:t>
            </a:r>
          </a:p>
        </p:txBody>
      </p:sp>
      <p:sp>
        <p:nvSpPr>
          <p:cNvPr id="82948" name="Rectangle 4"/>
          <p:cNvSpPr>
            <a:spLocks noChangeArrowheads="1"/>
          </p:cNvSpPr>
          <p:nvPr/>
        </p:nvSpPr>
        <p:spPr bwMode="auto">
          <a:xfrm>
            <a:off x="3124200" y="914400"/>
            <a:ext cx="5041900" cy="579438"/>
          </a:xfrm>
          <a:prstGeom prst="rect">
            <a:avLst/>
          </a:prstGeom>
          <a:noFill/>
          <a:ln w="12700" cap="sq">
            <a:noFill/>
            <a:miter lim="800000"/>
            <a:headEnd type="none" w="sm" len="sm"/>
            <a:tailEnd type="none" w="sm" len="sm"/>
          </a:ln>
          <a:effectLst/>
        </p:spPr>
        <p:txBody>
          <a:bodyPr wrap="none">
            <a:spAutoFit/>
          </a:bodyPr>
          <a:lstStyle/>
          <a:p>
            <a:pPr algn="r" rtl="1">
              <a:defRPr/>
            </a:pPr>
            <a:r>
              <a:rPr kumimoji="0" lang="ar-SA" sz="3200" b="1">
                <a:solidFill>
                  <a:srgbClr val="FFCC00"/>
                </a:solidFill>
                <a:effectLst>
                  <a:outerShdw blurRad="38100" dist="38100" dir="2700000" algn="tl">
                    <a:srgbClr val="000000"/>
                  </a:outerShdw>
                </a:effectLst>
                <a:latin typeface="Traffic" pitchFamily="2" charset="-78"/>
              </a:rPr>
              <a:t>4- درخشندگي يا چگالي نور  (</a:t>
            </a:r>
            <a:r>
              <a:rPr kumimoji="0" lang="en-US" sz="3200" b="1">
                <a:solidFill>
                  <a:srgbClr val="FFCC00"/>
                </a:solidFill>
                <a:effectLst>
                  <a:outerShdw blurRad="38100" dist="38100" dir="2700000" algn="tl">
                    <a:srgbClr val="000000"/>
                  </a:outerShdw>
                </a:effectLst>
                <a:latin typeface="Traffic" pitchFamily="2" charset="-78"/>
              </a:rPr>
              <a:t>L</a:t>
            </a:r>
            <a:r>
              <a:rPr kumimoji="0" lang="ar-SA" sz="3200" b="1">
                <a:solidFill>
                  <a:srgbClr val="FFCC00"/>
                </a:solidFill>
                <a:effectLst>
                  <a:outerShdw blurRad="38100" dist="38100" dir="2700000" algn="tl">
                    <a:srgbClr val="000000"/>
                  </a:outerShdw>
                </a:effectLst>
                <a:latin typeface="Traffic" pitchFamily="2" charset="-78"/>
              </a:rPr>
              <a:t>)</a:t>
            </a:r>
            <a:endParaRPr kumimoji="0" lang="en-US" sz="3200" b="1">
              <a:solidFill>
                <a:srgbClr val="FFCC00"/>
              </a:solidFill>
              <a:effectLst>
                <a:outerShdw blurRad="38100" dist="38100" dir="2700000" algn="tl">
                  <a:srgbClr val="000000"/>
                </a:outerShdw>
              </a:effectLst>
              <a:latin typeface="Traffic"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1028"/>
          <p:cNvSpPr>
            <a:spLocks noChangeArrowheads="1"/>
          </p:cNvSpPr>
          <p:nvPr/>
        </p:nvSpPr>
        <p:spPr bwMode="auto">
          <a:xfrm>
            <a:off x="3616325" y="914400"/>
            <a:ext cx="4549775" cy="579438"/>
          </a:xfrm>
          <a:prstGeom prst="rect">
            <a:avLst/>
          </a:prstGeom>
          <a:noFill/>
          <a:ln w="12700" cap="sq">
            <a:noFill/>
            <a:miter lim="800000"/>
            <a:headEnd type="none" w="sm" len="sm"/>
            <a:tailEnd type="none" w="sm" len="sm"/>
          </a:ln>
          <a:effectLst/>
        </p:spPr>
        <p:txBody>
          <a:bodyPr wrap="none">
            <a:spAutoFit/>
          </a:bodyPr>
          <a:lstStyle/>
          <a:p>
            <a:pPr algn="r" rtl="1">
              <a:defRPr/>
            </a:pPr>
            <a:r>
              <a:rPr kumimoji="0" lang="ar-SA" sz="3200" b="1">
                <a:solidFill>
                  <a:schemeClr val="tx2"/>
                </a:solidFill>
                <a:effectLst>
                  <a:outerShdw blurRad="38100" dist="38100" dir="2700000" algn="tl">
                    <a:srgbClr val="000000"/>
                  </a:outerShdw>
                </a:effectLst>
                <a:latin typeface="Traffic" pitchFamily="2" charset="-78"/>
              </a:rPr>
              <a:t>مثالهايي از درخشندگي منابع</a:t>
            </a:r>
            <a:endParaRPr kumimoji="0" lang="en-US" sz="3200" b="1">
              <a:solidFill>
                <a:schemeClr val="tx2"/>
              </a:solidFill>
              <a:effectLst>
                <a:outerShdw blurRad="38100" dist="38100" dir="2700000" algn="tl">
                  <a:srgbClr val="000000"/>
                </a:outerShdw>
              </a:effectLst>
              <a:latin typeface="Traffic" pitchFamily="2" charset="-78"/>
            </a:endParaRPr>
          </a:p>
        </p:txBody>
      </p:sp>
      <p:pic>
        <p:nvPicPr>
          <p:cNvPr id="44036" name="Picture 1029"/>
          <p:cNvPicPr>
            <a:picLocks noChangeAspect="1" noChangeArrowheads="1"/>
          </p:cNvPicPr>
          <p:nvPr/>
        </p:nvPicPr>
        <p:blipFill>
          <a:blip r:embed="rId2"/>
          <a:srcRect/>
          <a:stretch>
            <a:fillRect/>
          </a:stretch>
        </p:blipFill>
        <p:spPr bwMode="auto">
          <a:xfrm>
            <a:off x="1692275" y="2087563"/>
            <a:ext cx="6375400" cy="414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27088" y="765175"/>
            <a:ext cx="7772400" cy="731838"/>
          </a:xfrm>
        </p:spPr>
        <p:txBody>
          <a:bodyPr/>
          <a:lstStyle/>
          <a:p>
            <a:pPr algn="ctr" eaLnBrk="1" hangingPunct="1"/>
            <a:r>
              <a:rPr lang="fa-IR" sz="2800" b="1" smtClean="0">
                <a:solidFill>
                  <a:srgbClr val="FFFF00"/>
                </a:solidFill>
                <a:effectLst/>
                <a:cs typeface="B Traffic" pitchFamily="2" charset="-78"/>
              </a:rPr>
              <a:t>درخشندگي آزار دهنده - خيرگي ناتوان كننده</a:t>
            </a:r>
            <a:endParaRPr lang="en-US" sz="2800" b="1" smtClean="0">
              <a:solidFill>
                <a:srgbClr val="FFFF00"/>
              </a:solidFill>
              <a:effectLst/>
              <a:cs typeface="B Traffic" pitchFamily="2" charset="-78"/>
            </a:endParaRPr>
          </a:p>
        </p:txBody>
      </p:sp>
      <p:pic>
        <p:nvPicPr>
          <p:cNvPr id="45059" name="Picture 4" descr="12"/>
          <p:cNvPicPr>
            <a:picLocks noGrp="1" noChangeAspect="1" noChangeArrowheads="1"/>
          </p:cNvPicPr>
          <p:nvPr>
            <p:ph idx="1"/>
          </p:nvPr>
        </p:nvPicPr>
        <p:blipFill>
          <a:blip r:embed="rId2"/>
          <a:stretch>
            <a:fillRect/>
          </a:stretch>
        </p:blipFill>
        <p:spPr>
          <a:xfrm>
            <a:off x="1566009" y="2052638"/>
            <a:ext cx="5234107" cy="4195762"/>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2887663" y="2781300"/>
            <a:ext cx="2476500" cy="1620838"/>
          </a:xfrm>
          <a:prstGeom prst="rect">
            <a:avLst/>
          </a:prstGeom>
          <a:solidFill>
            <a:srgbClr val="FFFFFF"/>
          </a:solidFill>
          <a:ln w="12700" cap="sq">
            <a:solidFill>
              <a:schemeClr val="tx1"/>
            </a:solidFill>
            <a:miter lim="800000"/>
            <a:headEnd type="none" w="sm" len="sm"/>
            <a:tailEnd type="none" w="sm" len="sm"/>
          </a:ln>
        </p:spPr>
        <p:txBody>
          <a:bodyPr wrap="none" anchor="ctr"/>
          <a:lstStyle/>
          <a:p>
            <a:endParaRPr lang="fa-IR"/>
          </a:p>
        </p:txBody>
      </p:sp>
      <p:sp>
        <p:nvSpPr>
          <p:cNvPr id="6148" name="Rectangle 2"/>
          <p:cNvSpPr>
            <a:spLocks noGrp="1" noChangeArrowheads="1"/>
          </p:cNvSpPr>
          <p:nvPr>
            <p:ph type="title"/>
          </p:nvPr>
        </p:nvSpPr>
        <p:spPr/>
        <p:txBody>
          <a:bodyPr/>
          <a:lstStyle/>
          <a:p>
            <a:pPr algn="r" rtl="1" eaLnBrk="1" hangingPunct="1"/>
            <a:r>
              <a:rPr lang="ar-SA" sz="2000" b="1" smtClean="0">
                <a:solidFill>
                  <a:srgbClr val="FFCC00"/>
                </a:solidFill>
                <a:effectLst/>
                <a:cs typeface="B Traffic" pitchFamily="2" charset="-78"/>
              </a:rPr>
              <a:t>رابطه مهم بين درخشندگي، شدت روشنايي و ضريب انعكاس سطوح</a:t>
            </a:r>
            <a:endParaRPr lang="en-US" sz="2000" b="1" smtClean="0">
              <a:solidFill>
                <a:srgbClr val="FFCC00"/>
              </a:solidFill>
              <a:effectLst/>
              <a:cs typeface="B Traffic" pitchFamily="2" charset="-78"/>
            </a:endParaRPr>
          </a:p>
        </p:txBody>
      </p:sp>
      <p:graphicFrame>
        <p:nvGraphicFramePr>
          <p:cNvPr id="6146" name="Object 5"/>
          <p:cNvGraphicFramePr>
            <a:graphicFrameLocks noGrp="1" noChangeAspect="1"/>
          </p:cNvGraphicFramePr>
          <p:nvPr>
            <p:ph idx="1"/>
          </p:nvPr>
        </p:nvGraphicFramePr>
        <p:xfrm>
          <a:off x="3059113" y="2852738"/>
          <a:ext cx="2017712" cy="1479550"/>
        </p:xfrm>
        <a:graphic>
          <a:graphicData uri="http://schemas.openxmlformats.org/presentationml/2006/ole">
            <mc:AlternateContent xmlns:mc="http://schemas.openxmlformats.org/markup-compatibility/2006">
              <mc:Choice xmlns:v="urn:schemas-microsoft-com:vml" Requires="v">
                <p:oleObj spid="_x0000_s6154" r:id="rId3" imgW="571252" imgH="418918" progId="Equation.3">
                  <p:embed/>
                </p:oleObj>
              </mc:Choice>
              <mc:Fallback>
                <p:oleObj r:id="rId3" imgW="571252" imgH="418918"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852738"/>
                        <a:ext cx="2017712"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type="title"/>
          </p:nvPr>
        </p:nvPicPr>
        <p:blipFill>
          <a:blip r:embed="rId2"/>
          <a:stretch>
            <a:fillRect/>
          </a:stretch>
        </p:blipFill>
        <p:spPr>
          <a:xfrm>
            <a:off x="3059832" y="1268760"/>
            <a:ext cx="1352381" cy="561905"/>
          </a:xfrm>
        </p:spPr>
      </p:pic>
      <p:sp>
        <p:nvSpPr>
          <p:cNvPr id="46083" name="Rectangle 3"/>
          <p:cNvSpPr>
            <a:spLocks noGrp="1" noChangeArrowheads="1"/>
          </p:cNvSpPr>
          <p:nvPr>
            <p:ph idx="1"/>
          </p:nvPr>
        </p:nvSpPr>
        <p:spPr>
          <a:xfrm>
            <a:off x="2514600" y="838200"/>
            <a:ext cx="6172200" cy="685800"/>
          </a:xfrm>
        </p:spPr>
        <p:txBody>
          <a:bodyPr/>
          <a:lstStyle/>
          <a:p>
            <a:pPr algn="just" rtl="1" eaLnBrk="1" hangingPunct="1">
              <a:buFont typeface="Wingdings" pitchFamily="2" charset="2"/>
              <a:buNone/>
            </a:pPr>
            <a:r>
              <a:rPr lang="ar-SA" sz="3600" smtClean="0">
                <a:solidFill>
                  <a:srgbClr val="FFCC00"/>
                </a:solidFill>
                <a:latin typeface="Traffic" pitchFamily="2" charset="-78"/>
                <a:cs typeface="Traffic" pitchFamily="2" charset="-78"/>
              </a:rPr>
              <a:t>5- ضريب بهره نوري(</a:t>
            </a:r>
            <a:r>
              <a:rPr lang="en-US" sz="3600" smtClean="0">
                <a:solidFill>
                  <a:srgbClr val="FFCC00"/>
                </a:solidFill>
                <a:latin typeface="Traffic" pitchFamily="2" charset="-78"/>
                <a:cs typeface="Traffic" pitchFamily="2" charset="-78"/>
                <a:sym typeface="UniversalMath1 BT" pitchFamily="18" charset="2"/>
              </a:rPr>
              <a:t></a:t>
            </a:r>
            <a:r>
              <a:rPr lang="ar-SA" sz="3600" smtClean="0">
                <a:solidFill>
                  <a:srgbClr val="FFCC00"/>
                </a:solidFill>
                <a:latin typeface="Traffic" pitchFamily="2" charset="-78"/>
                <a:cs typeface="Traffic" pitchFamily="2" charset="-78"/>
              </a:rPr>
              <a:t>)</a:t>
            </a:r>
            <a:r>
              <a:rPr lang="ar-SA" smtClean="0"/>
              <a:t>    </a:t>
            </a:r>
            <a:endParaRPr lang="ar-SA" smtClean="0">
              <a:cs typeface="Traffic" pitchFamily="2" charset="-78"/>
            </a:endParaRPr>
          </a:p>
        </p:txBody>
      </p:sp>
      <p:sp>
        <p:nvSpPr>
          <p:cNvPr id="46085" name="Rectangle 5"/>
          <p:cNvSpPr>
            <a:spLocks noChangeArrowheads="1"/>
          </p:cNvSpPr>
          <p:nvPr/>
        </p:nvSpPr>
        <p:spPr bwMode="auto">
          <a:xfrm>
            <a:off x="1981200" y="2133600"/>
            <a:ext cx="6172200" cy="2667000"/>
          </a:xfrm>
          <a:prstGeom prst="rect">
            <a:avLst/>
          </a:prstGeom>
          <a:noFill/>
          <a:ln w="9525">
            <a:noFill/>
            <a:miter lim="800000"/>
            <a:headEnd/>
            <a:tailEnd/>
          </a:ln>
        </p:spPr>
        <p:txBody>
          <a:bodyPr lIns="92075" tIns="46038" rIns="92075" bIns="46038"/>
          <a:lstStyle/>
          <a:p>
            <a:pPr marL="342900" indent="-342900" algn="r" rtl="1">
              <a:spcBef>
                <a:spcPct val="20000"/>
              </a:spcBef>
              <a:buClr>
                <a:schemeClr val="accent2"/>
              </a:buClr>
              <a:buSzPct val="80000"/>
              <a:buFont typeface="Wingdings" pitchFamily="2" charset="2"/>
              <a:buNone/>
            </a:pPr>
            <a:r>
              <a:rPr kumimoji="0" lang="ar-SA">
                <a:latin typeface="Arial" charset="0"/>
                <a:cs typeface="Times New Roman" pitchFamily="18" charset="0"/>
              </a:rPr>
              <a:t>    اين ضريب اختصاصا براي منابع الكتريكي در نظر گرفته مي‌شود و نسبت بين توان نوري منبع به توان الكتريكي آن است، واحد اين ضريب لومن بر وات است</a:t>
            </a:r>
            <a:r>
              <a:rPr kumimoji="0" lang="ar-SA">
                <a:latin typeface="Arial" charset="0"/>
              </a:rPr>
              <a:t>.</a:t>
            </a:r>
            <a:endParaRPr kumimoji="0" lang="ar-SA" sz="3200" b="1">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0825" y="1773238"/>
            <a:ext cx="8101013" cy="4392612"/>
          </a:xfrm>
        </p:spPr>
        <p:txBody>
          <a:bodyPr/>
          <a:lstStyle/>
          <a:p>
            <a:pPr algn="r" rtl="1" eaLnBrk="1" hangingPunct="1">
              <a:buFontTx/>
              <a:buChar char="-"/>
            </a:pPr>
            <a:r>
              <a:rPr lang="fa-IR" sz="4000" b="1" dirty="0" smtClean="0">
                <a:effectLst/>
              </a:rPr>
              <a:t> </a:t>
            </a:r>
            <a:r>
              <a:rPr lang="ar-SA" sz="2800" b="1" dirty="0" smtClean="0">
                <a:effectLst/>
                <a:cs typeface="B Traffic" pitchFamily="2" charset="-78"/>
              </a:rPr>
              <a:t>اهميت موضوع</a:t>
            </a:r>
            <a:r>
              <a:rPr lang="fa-IR" sz="2800" b="1" dirty="0" smtClean="0">
                <a:effectLst/>
                <a:cs typeface="B Traffic" pitchFamily="2" charset="-78"/>
              </a:rPr>
              <a:t/>
            </a:r>
            <a:br>
              <a:rPr lang="fa-IR" sz="2800" b="1" dirty="0" smtClean="0">
                <a:effectLst/>
                <a:cs typeface="B Traffic" pitchFamily="2" charset="-78"/>
              </a:rPr>
            </a:br>
            <a:r>
              <a:rPr lang="fa-IR" sz="2800" b="1" dirty="0" smtClean="0">
                <a:effectLst/>
                <a:cs typeface="B Traffic" pitchFamily="2" charset="-78"/>
              </a:rPr>
              <a:t>- یادآوری مفاهیم علمی مهندسی روشنایی</a:t>
            </a:r>
            <a:br>
              <a:rPr lang="fa-IR" sz="2800" b="1" dirty="0" smtClean="0">
                <a:effectLst/>
                <a:cs typeface="B Traffic" pitchFamily="2" charset="-78"/>
              </a:rPr>
            </a:br>
            <a:r>
              <a:rPr lang="fa-IR" sz="2800" b="1" dirty="0" smtClean="0">
                <a:effectLst/>
                <a:cs typeface="B Traffic" pitchFamily="2" charset="-78"/>
              </a:rPr>
              <a:t>- کمیات سنجش روشنایی</a:t>
            </a:r>
            <a:br>
              <a:rPr lang="fa-IR" sz="2800" b="1" dirty="0" smtClean="0">
                <a:effectLst/>
                <a:cs typeface="B Traffic" pitchFamily="2" charset="-78"/>
              </a:rPr>
            </a:br>
            <a:r>
              <a:rPr lang="fa-IR" sz="2800" b="1" dirty="0" smtClean="0">
                <a:effectLst/>
                <a:cs typeface="B Traffic" pitchFamily="2" charset="-78"/>
              </a:rPr>
              <a:t>- اصول طراحی سیستم روشنایی طبیعی</a:t>
            </a:r>
            <a:br>
              <a:rPr lang="fa-IR" sz="2800" b="1" dirty="0" smtClean="0">
                <a:effectLst/>
                <a:cs typeface="B Traffic" pitchFamily="2" charset="-78"/>
              </a:rPr>
            </a:br>
            <a:r>
              <a:rPr lang="fa-IR" sz="2800" b="1" dirty="0" smtClean="0">
                <a:effectLst/>
                <a:cs typeface="B Traffic" pitchFamily="2" charset="-78"/>
              </a:rPr>
              <a:t>- منابع الکتریکی (لامپها و چراغها) </a:t>
            </a:r>
            <a:br>
              <a:rPr lang="fa-IR" sz="2800" b="1" dirty="0" smtClean="0">
                <a:effectLst/>
                <a:cs typeface="B Traffic" pitchFamily="2" charset="-78"/>
              </a:rPr>
            </a:br>
            <a:r>
              <a:rPr lang="fa-IR" sz="2800" b="1" dirty="0" smtClean="0">
                <a:effectLst/>
                <a:cs typeface="B Traffic" pitchFamily="2" charset="-78"/>
              </a:rPr>
              <a:t>- اصول طراحی و نگهداری سیستم روشنایی مصنوعی</a:t>
            </a:r>
            <a:br>
              <a:rPr lang="fa-IR" sz="2800" b="1" dirty="0" smtClean="0">
                <a:effectLst/>
                <a:cs typeface="B Traffic" pitchFamily="2" charset="-78"/>
              </a:rPr>
            </a:br>
            <a:r>
              <a:rPr lang="fa-IR" sz="2800" b="1" dirty="0" smtClean="0">
                <a:effectLst/>
                <a:cs typeface="B Traffic" pitchFamily="2" charset="-78"/>
              </a:rPr>
              <a:t>- روشهای اندازه گیری و ارزیابی روشنایی عمومی و  موضعی در محیط کار</a:t>
            </a:r>
            <a:endParaRPr lang="en-US" sz="2800" b="1" dirty="0" smtClean="0">
              <a:effectLst/>
              <a:cs typeface="B Traffic" pitchFamily="2" charset="-78"/>
            </a:endParaRPr>
          </a:p>
        </p:txBody>
      </p:sp>
      <p:sp>
        <p:nvSpPr>
          <p:cNvPr id="156675" name="Rectangle 1027"/>
          <p:cNvSpPr>
            <a:spLocks noChangeArrowheads="1"/>
          </p:cNvSpPr>
          <p:nvPr/>
        </p:nvSpPr>
        <p:spPr bwMode="auto">
          <a:xfrm>
            <a:off x="2051050" y="765175"/>
            <a:ext cx="4648200" cy="762000"/>
          </a:xfrm>
          <a:prstGeom prst="rect">
            <a:avLst/>
          </a:prstGeom>
          <a:noFill/>
          <a:ln w="9525">
            <a:noFill/>
            <a:miter lim="800000"/>
            <a:headEnd/>
            <a:tailEnd/>
          </a:ln>
          <a:effectLst/>
        </p:spPr>
        <p:txBody>
          <a:bodyPr lIns="92075" tIns="46038" rIns="92075" bIns="46038" anchor="ctr"/>
          <a:lstStyle/>
          <a:p>
            <a:pPr algn="ctr" rtl="1">
              <a:defRPr/>
            </a:pPr>
            <a:r>
              <a:rPr kumimoji="0" lang="fa-IR" sz="4400">
                <a:solidFill>
                  <a:srgbClr val="FFFF00"/>
                </a:solidFill>
                <a:effectLst>
                  <a:outerShdw blurRad="38100" dist="38100" dir="2700000" algn="tl">
                    <a:srgbClr val="000000"/>
                  </a:outerShdw>
                </a:effectLst>
                <a:cs typeface="B Titr" pitchFamily="2" charset="-78"/>
              </a:rPr>
              <a:t>عناوین</a:t>
            </a:r>
            <a:r>
              <a:rPr kumimoji="0" lang="ar-SA" sz="4400">
                <a:solidFill>
                  <a:srgbClr val="FFFF00"/>
                </a:solidFill>
                <a:effectLst>
                  <a:outerShdw blurRad="38100" dist="38100" dir="2700000" algn="tl">
                    <a:srgbClr val="000000"/>
                  </a:outerShdw>
                </a:effectLst>
              </a:rPr>
              <a:t>:</a:t>
            </a:r>
            <a:endParaRPr kumimoji="0" lang="en-US" sz="440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95400" y="838200"/>
            <a:ext cx="7315200" cy="685800"/>
          </a:xfrm>
        </p:spPr>
        <p:txBody>
          <a:bodyPr>
            <a:normAutofit fontScale="90000"/>
          </a:bodyPr>
          <a:lstStyle/>
          <a:p>
            <a:pPr algn="r" rtl="1" eaLnBrk="1" hangingPunct="1">
              <a:defRPr/>
            </a:pPr>
            <a:r>
              <a:rPr lang="ar-SA" sz="2800" b="1" smtClean="0">
                <a:solidFill>
                  <a:srgbClr val="FFCC00"/>
                </a:solidFill>
                <a:latin typeface="Traffic" pitchFamily="2" charset="-78"/>
                <a:cs typeface="Traffic" pitchFamily="2" charset="-78"/>
              </a:rPr>
              <a:t>6- </a:t>
            </a:r>
            <a:r>
              <a:rPr lang="ar-SA" sz="3200" b="1" smtClean="0">
                <a:solidFill>
                  <a:srgbClr val="FFCC00"/>
                </a:solidFill>
                <a:latin typeface="Traffic" pitchFamily="2" charset="-78"/>
                <a:cs typeface="Traffic" pitchFamily="2" charset="-78"/>
              </a:rPr>
              <a:t>ضريب </a:t>
            </a:r>
            <a:r>
              <a:rPr lang="ar-SA" sz="2800" b="1" smtClean="0">
                <a:solidFill>
                  <a:srgbClr val="FFCC00"/>
                </a:solidFill>
                <a:latin typeface="Traffic" pitchFamily="2" charset="-78"/>
                <a:cs typeface="Traffic" pitchFamily="2" charset="-78"/>
              </a:rPr>
              <a:t>بهره الكتريكي (</a:t>
            </a:r>
            <a:r>
              <a:rPr lang="en-US" sz="4800" smtClean="0">
                <a:solidFill>
                  <a:srgbClr val="FFCC00"/>
                </a:solidFill>
                <a:latin typeface="Traffic" pitchFamily="2" charset="-78"/>
                <a:cs typeface="Traffic" pitchFamily="2" charset="-78"/>
                <a:sym typeface="UniversalMath1 BT" pitchFamily="18" charset="2"/>
              </a:rPr>
              <a:t></a:t>
            </a:r>
            <a:r>
              <a:rPr lang="en-US" sz="2800" b="1" baseline="-25000" smtClean="0">
                <a:solidFill>
                  <a:srgbClr val="FFCC00"/>
                </a:solidFill>
                <a:latin typeface="Traffic" pitchFamily="2" charset="-78"/>
                <a:cs typeface="Traffic" pitchFamily="2" charset="-78"/>
              </a:rPr>
              <a:t>e</a:t>
            </a:r>
            <a:r>
              <a:rPr lang="ar-SA" sz="2800" b="1" smtClean="0">
                <a:solidFill>
                  <a:srgbClr val="FFCC00"/>
                </a:solidFill>
                <a:latin typeface="Traffic" pitchFamily="2" charset="-78"/>
              </a:rPr>
              <a:t>)</a:t>
            </a:r>
          </a:p>
        </p:txBody>
      </p:sp>
      <p:pic>
        <p:nvPicPr>
          <p:cNvPr id="47107" name="Picture 3"/>
          <p:cNvPicPr>
            <a:picLocks noGrp="1" noChangeAspect="1" noChangeArrowheads="1"/>
          </p:cNvPicPr>
          <p:nvPr>
            <p:ph idx="1"/>
          </p:nvPr>
        </p:nvPicPr>
        <p:blipFill>
          <a:blip r:embed="rId2"/>
          <a:stretch>
            <a:fillRect/>
          </a:stretch>
        </p:blipFill>
        <p:spPr>
          <a:xfrm>
            <a:off x="2315902" y="3702900"/>
            <a:ext cx="3734321" cy="895238"/>
          </a:xfrm>
        </p:spPr>
      </p:pic>
      <p:sp>
        <p:nvSpPr>
          <p:cNvPr id="88069" name="Rectangle 5"/>
          <p:cNvSpPr>
            <a:spLocks noChangeArrowheads="1"/>
          </p:cNvSpPr>
          <p:nvPr/>
        </p:nvSpPr>
        <p:spPr bwMode="auto">
          <a:xfrm>
            <a:off x="914400" y="2057400"/>
            <a:ext cx="7696200" cy="2438400"/>
          </a:xfrm>
          <a:prstGeom prst="rect">
            <a:avLst/>
          </a:prstGeom>
          <a:noFill/>
          <a:ln w="9525">
            <a:noFill/>
            <a:miter lim="800000"/>
            <a:headEnd/>
            <a:tailEnd/>
          </a:ln>
          <a:effectLst/>
        </p:spPr>
        <p:txBody>
          <a:bodyPr lIns="92075" tIns="46038" rIns="92075" bIns="46038" anchor="ctr"/>
          <a:lstStyle/>
          <a:p>
            <a:pPr algn="just" rtl="1">
              <a:defRPr/>
            </a:pPr>
            <a:r>
              <a:rPr kumimoji="0" lang="ar-SA" sz="2800">
                <a:effectLst>
                  <a:outerShdw blurRad="38100" dist="38100" dir="2700000" algn="tl">
                    <a:srgbClr val="000000"/>
                  </a:outerShdw>
                </a:effectLst>
              </a:rPr>
              <a:t>براي معين كردن ميزان تبديل انرژي الكتريكي به انرژي نوراني نسبت به صد در صد يك لامپ ايده‌‌‌آل از ضريب بهره الكتريكي استفاده مي‌شود. در اين تعريف ضريب بهره نوري لامپ ايده‌آل 680 لومن بر وات در نظر گرفته مي‌شود</a:t>
            </a:r>
            <a:r>
              <a:rPr kumimoji="0" lang="ar-SA" sz="2800">
                <a:effectLst>
                  <a:outerShdw blurRad="38100" dist="38100" dir="2700000" algn="tl">
                    <a:srgbClr val="000000"/>
                  </a:outerShdw>
                </a:effectLst>
                <a:cs typeface="Lotus" pitchFamily="2" charset="-78"/>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371600" y="685800"/>
            <a:ext cx="7086600" cy="1066800"/>
          </a:xfrm>
        </p:spPr>
        <p:txBody>
          <a:bodyPr/>
          <a:lstStyle/>
          <a:p>
            <a:pPr algn="r" rtl="1" eaLnBrk="1" hangingPunct="1"/>
            <a:r>
              <a:rPr lang="ar-SA" sz="2800" b="1" smtClean="0">
                <a:solidFill>
                  <a:srgbClr val="FFCC00"/>
                </a:solidFill>
                <a:effectLst/>
                <a:cs typeface="Traffic" pitchFamily="2" charset="-78"/>
              </a:rPr>
              <a:t>ضريب بهره نوري و الكتريكي لامپهاي متداول</a:t>
            </a:r>
            <a:endParaRPr lang="ar-SA" sz="2800" smtClean="0">
              <a:solidFill>
                <a:srgbClr val="FFCC00"/>
              </a:solidFill>
              <a:effectLst/>
            </a:endParaRPr>
          </a:p>
        </p:txBody>
      </p:sp>
      <p:graphicFrame>
        <p:nvGraphicFramePr>
          <p:cNvPr id="7170" name="Object 3"/>
          <p:cNvGraphicFramePr>
            <a:graphicFrameLocks noGrp="1" noChangeAspect="1"/>
          </p:cNvGraphicFramePr>
          <p:nvPr>
            <p:ph idx="1"/>
          </p:nvPr>
        </p:nvGraphicFramePr>
        <p:xfrm>
          <a:off x="2306638" y="3221038"/>
          <a:ext cx="3752850" cy="1857375"/>
        </p:xfrm>
        <a:graphic>
          <a:graphicData uri="http://schemas.openxmlformats.org/presentationml/2006/ole">
            <mc:AlternateContent xmlns:mc="http://schemas.openxmlformats.org/markup-compatibility/2006">
              <mc:Choice xmlns:v="urn:schemas-microsoft-com:vml" Requires="v">
                <p:oleObj spid="_x0000_s7178" name="Bitmap Image" r:id="rId3" imgW="3753374" imgH="1857143" progId="Paint.Picture">
                  <p:embed/>
                </p:oleObj>
              </mc:Choice>
              <mc:Fallback>
                <p:oleObj name="Bitmap Image" r:id="rId3" imgW="3753374" imgH="1857143"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638" y="3221038"/>
                        <a:ext cx="3752850" cy="185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066800" y="838200"/>
            <a:ext cx="7848600" cy="609600"/>
          </a:xfrm>
          <a:prstGeom prst="rect">
            <a:avLst/>
          </a:prstGeom>
          <a:noFill/>
          <a:ln w="9525">
            <a:noFill/>
            <a:miter lim="800000"/>
            <a:headEnd/>
            <a:tailEnd/>
          </a:ln>
        </p:spPr>
        <p:txBody>
          <a:bodyPr lIns="92075" tIns="46038" rIns="92075" bIns="46038" anchor="ctr"/>
          <a:lstStyle/>
          <a:p>
            <a:pPr algn="r"/>
            <a:r>
              <a:rPr kumimoji="0" lang="ar-SA" sz="2800" b="1">
                <a:solidFill>
                  <a:srgbClr val="FFCC00"/>
                </a:solidFill>
                <a:latin typeface="Traffic" pitchFamily="2" charset="-78"/>
              </a:rPr>
              <a:t>              قوانين تابش نور :</a:t>
            </a:r>
            <a:endParaRPr kumimoji="0" lang="ar-SA" sz="4000">
              <a:solidFill>
                <a:srgbClr val="FFCC00"/>
              </a:solidFill>
            </a:endParaRPr>
          </a:p>
        </p:txBody>
      </p:sp>
      <p:sp>
        <p:nvSpPr>
          <p:cNvPr id="162819" name="Rectangle 3"/>
          <p:cNvSpPr>
            <a:spLocks noChangeArrowheads="1"/>
          </p:cNvSpPr>
          <p:nvPr/>
        </p:nvSpPr>
        <p:spPr bwMode="auto">
          <a:xfrm>
            <a:off x="990600" y="2133600"/>
            <a:ext cx="7848600" cy="2057400"/>
          </a:xfrm>
          <a:prstGeom prst="rect">
            <a:avLst/>
          </a:prstGeom>
          <a:noFill/>
          <a:ln w="9525">
            <a:noFill/>
            <a:miter lim="800000"/>
            <a:headEnd/>
            <a:tailEnd/>
          </a:ln>
          <a:effectLst/>
        </p:spPr>
        <p:txBody>
          <a:bodyPr lIns="92075" tIns="46038" rIns="92075" bIns="46038" anchor="ctr"/>
          <a:lstStyle/>
          <a:p>
            <a:pPr algn="just" rtl="1">
              <a:defRPr/>
            </a:pPr>
            <a:r>
              <a:rPr kumimoji="0" lang="ar-SA">
                <a:effectLst>
                  <a:outerShdw blurRad="38100" dist="38100" dir="2700000" algn="tl">
                    <a:srgbClr val="000000"/>
                  </a:outerShdw>
                </a:effectLst>
              </a:rPr>
              <a:t>1- در صورتي كه منابع روشنايي محدود نشده باشند مي‌توانند در تمام جهات تابش داشته باشند و هر ناظر چه از منبع روشنايي دورتر باشد شدت روشنايي كاهش پيدا مي‌كند. در ارتباط با تغييرات شدت روشنايي به نسبت فاصله ، قانون عكس مجذور فاصله صادق مي‌باشد. رابطه زير براي هر فاصله </a:t>
            </a:r>
            <a:r>
              <a:rPr kumimoji="0" lang="en-US">
                <a:effectLst>
                  <a:outerShdw blurRad="38100" dist="38100" dir="2700000" algn="tl">
                    <a:srgbClr val="000000"/>
                  </a:outerShdw>
                </a:effectLst>
              </a:rPr>
              <a:t>r </a:t>
            </a:r>
            <a:r>
              <a:rPr kumimoji="0" lang="ar-SA">
                <a:effectLst>
                  <a:outerShdw blurRad="38100" dist="38100" dir="2700000" algn="tl">
                    <a:srgbClr val="000000"/>
                  </a:outerShdw>
                </a:effectLst>
              </a:rPr>
              <a:t> از منبع نقطه اي صادق است:</a:t>
            </a:r>
            <a:endParaRPr kumimoji="0" lang="ar-SA" sz="4400">
              <a:effectLst>
                <a:outerShdw blurRad="38100" dist="38100" dir="2700000" algn="tl">
                  <a:srgbClr val="000000"/>
                </a:outerShdw>
              </a:effectLst>
            </a:endParaRPr>
          </a:p>
        </p:txBody>
      </p:sp>
      <p:pic>
        <p:nvPicPr>
          <p:cNvPr id="48133" name="Picture 7"/>
          <p:cNvPicPr>
            <a:picLocks noChangeAspect="1" noChangeArrowheads="1"/>
          </p:cNvPicPr>
          <p:nvPr/>
        </p:nvPicPr>
        <p:blipFill>
          <a:blip r:embed="rId2"/>
          <a:srcRect/>
          <a:stretch>
            <a:fillRect/>
          </a:stretch>
        </p:blipFill>
        <p:spPr bwMode="auto">
          <a:xfrm>
            <a:off x="1763713" y="4221163"/>
            <a:ext cx="4705350"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ChangeArrowheads="1"/>
          </p:cNvSpPr>
          <p:nvPr/>
        </p:nvSpPr>
        <p:spPr bwMode="auto">
          <a:xfrm>
            <a:off x="1066800" y="838200"/>
            <a:ext cx="7848600" cy="609600"/>
          </a:xfrm>
          <a:prstGeom prst="rect">
            <a:avLst/>
          </a:prstGeom>
          <a:noFill/>
          <a:ln w="9525">
            <a:noFill/>
            <a:miter lim="800000"/>
            <a:headEnd/>
            <a:tailEnd/>
          </a:ln>
        </p:spPr>
        <p:txBody>
          <a:bodyPr lIns="92075" tIns="46038" rIns="92075" bIns="46038" anchor="ctr"/>
          <a:lstStyle/>
          <a:p>
            <a:pPr algn="r"/>
            <a:r>
              <a:rPr kumimoji="0" lang="ar-SA" sz="2800" b="1">
                <a:solidFill>
                  <a:srgbClr val="FFCC00"/>
                </a:solidFill>
                <a:latin typeface="Traffic" pitchFamily="2" charset="-78"/>
              </a:rPr>
              <a:t>              قوانين تابش نور :</a:t>
            </a:r>
            <a:endParaRPr kumimoji="0" lang="ar-SA" sz="4000">
              <a:solidFill>
                <a:srgbClr val="FFCC00"/>
              </a:solidFill>
            </a:endParaRPr>
          </a:p>
        </p:txBody>
      </p:sp>
      <p:sp>
        <p:nvSpPr>
          <p:cNvPr id="163843" name="Rectangle 3"/>
          <p:cNvSpPr>
            <a:spLocks noChangeArrowheads="1"/>
          </p:cNvSpPr>
          <p:nvPr/>
        </p:nvSpPr>
        <p:spPr bwMode="auto">
          <a:xfrm>
            <a:off x="990600" y="1905000"/>
            <a:ext cx="7848600" cy="2057400"/>
          </a:xfrm>
          <a:prstGeom prst="rect">
            <a:avLst/>
          </a:prstGeom>
          <a:noFill/>
          <a:ln w="9525">
            <a:noFill/>
            <a:miter lim="800000"/>
            <a:headEnd/>
            <a:tailEnd/>
          </a:ln>
          <a:effectLst/>
        </p:spPr>
        <p:txBody>
          <a:bodyPr lIns="92075" tIns="46038" rIns="92075" bIns="46038" anchor="ctr"/>
          <a:lstStyle/>
          <a:p>
            <a:pPr algn="just" rtl="1">
              <a:defRPr/>
            </a:pPr>
            <a:r>
              <a:rPr kumimoji="0" lang="ar-SA">
                <a:effectLst>
                  <a:outerShdw blurRad="38100" dist="38100" dir="2700000" algn="tl">
                    <a:srgbClr val="000000"/>
                  </a:outerShdw>
                </a:effectLst>
                <a:cs typeface="Times New Roman" pitchFamily="18" charset="0"/>
              </a:rPr>
              <a:t>2-  در صورتي كه تابش روشنايي روي سطوح افقي در نقاطي مد نظر باشد كه تابش با زاويه نسبت به خط عمود بر سطح انجام گردد، در اين صورت شدت روشنايي در هر نقطه روي سطح افق تابع شدت نور منبع، فاصله مؤثر منبع تا نقطه مورد نظر و كسينوس زاويه تابش نسبت به خط عمود بر سطح خواهد بود: </a:t>
            </a:r>
            <a:endParaRPr kumimoji="0" lang="ar-SA">
              <a:effectLst>
                <a:outerShdw blurRad="38100" dist="38100" dir="2700000" algn="tl">
                  <a:srgbClr val="000000"/>
                </a:outerShdw>
              </a:effectLst>
            </a:endParaRPr>
          </a:p>
        </p:txBody>
      </p:sp>
      <p:sp>
        <p:nvSpPr>
          <p:cNvPr id="8200" name="Rectangle 8"/>
          <p:cNvSpPr>
            <a:spLocks noChangeArrowheads="1"/>
          </p:cNvSpPr>
          <p:nvPr/>
        </p:nvSpPr>
        <p:spPr bwMode="auto">
          <a:xfrm>
            <a:off x="2776538" y="2309813"/>
            <a:ext cx="9144000" cy="0"/>
          </a:xfrm>
          <a:prstGeom prst="rect">
            <a:avLst/>
          </a:prstGeom>
          <a:noFill/>
          <a:ln w="12700" cap="sq">
            <a:noFill/>
            <a:miter lim="800000"/>
            <a:headEnd type="none" w="sm" len="sm"/>
            <a:tailEnd type="none" w="sm" len="sm"/>
          </a:ln>
        </p:spPr>
        <p:txBody>
          <a:bodyPr>
            <a:spAutoFit/>
          </a:bodyPr>
          <a:lstStyle/>
          <a:p>
            <a:endParaRPr lang="fa-IR"/>
          </a:p>
        </p:txBody>
      </p:sp>
      <p:graphicFrame>
        <p:nvGraphicFramePr>
          <p:cNvPr id="8194" name="Object 7"/>
          <p:cNvGraphicFramePr>
            <a:graphicFrameLocks noChangeAspect="1"/>
          </p:cNvGraphicFramePr>
          <p:nvPr/>
        </p:nvGraphicFramePr>
        <p:xfrm>
          <a:off x="1819275" y="4191000"/>
          <a:ext cx="3590925" cy="2238375"/>
        </p:xfrm>
        <a:graphic>
          <a:graphicData uri="http://schemas.openxmlformats.org/presentationml/2006/ole">
            <mc:AlternateContent xmlns:mc="http://schemas.openxmlformats.org/markup-compatibility/2006">
              <mc:Choice xmlns:v="urn:schemas-microsoft-com:vml" Requires="v">
                <p:oleObj spid="_x0000_s8218" r:id="rId3" imgW="4428571" imgH="2752381" progId="Paint.Picture">
                  <p:embed/>
                </p:oleObj>
              </mc:Choice>
              <mc:Fallback>
                <p:oleObj r:id="rId3" imgW="4428571" imgH="2752381"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4191000"/>
                        <a:ext cx="3590925" cy="223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9"/>
          <p:cNvGraphicFramePr>
            <a:graphicFrameLocks noChangeAspect="1"/>
          </p:cNvGraphicFramePr>
          <p:nvPr/>
        </p:nvGraphicFramePr>
        <p:xfrm>
          <a:off x="6477000" y="4191000"/>
          <a:ext cx="1600200" cy="1038225"/>
        </p:xfrm>
        <a:graphic>
          <a:graphicData uri="http://schemas.openxmlformats.org/presentationml/2006/ole">
            <mc:AlternateContent xmlns:mc="http://schemas.openxmlformats.org/markup-compatibility/2006">
              <mc:Choice xmlns:v="urn:schemas-microsoft-com:vml" Requires="v">
                <p:oleObj spid="_x0000_s8219" name="Bitmap Image" r:id="rId5" imgW="1600000" imgH="1038370" progId="Paint.Picture">
                  <p:embed/>
                </p:oleObj>
              </mc:Choice>
              <mc:Fallback>
                <p:oleObj name="Bitmap Image" r:id="rId5" imgW="1600000" imgH="1038370" progId="Paint.Picture">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191000"/>
                        <a:ext cx="1600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10"/>
          <p:cNvGraphicFramePr>
            <a:graphicFrameLocks noChangeAspect="1"/>
          </p:cNvGraphicFramePr>
          <p:nvPr/>
        </p:nvGraphicFramePr>
        <p:xfrm>
          <a:off x="6057900" y="5410200"/>
          <a:ext cx="2400300" cy="933450"/>
        </p:xfrm>
        <a:graphic>
          <a:graphicData uri="http://schemas.openxmlformats.org/presentationml/2006/ole">
            <mc:AlternateContent xmlns:mc="http://schemas.openxmlformats.org/markup-compatibility/2006">
              <mc:Choice xmlns:v="urn:schemas-microsoft-com:vml" Requires="v">
                <p:oleObj spid="_x0000_s8220" name="Bitmap Image" r:id="rId7" imgW="2400635" imgH="933580" progId="Paint.Picture">
                  <p:embed/>
                </p:oleObj>
              </mc:Choice>
              <mc:Fallback>
                <p:oleObj name="Bitmap Image" r:id="rId7" imgW="2400635" imgH="933580" progId="Paint.Picture">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7900" y="5410200"/>
                        <a:ext cx="24003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1066800" y="838200"/>
            <a:ext cx="7848600" cy="609600"/>
          </a:xfrm>
          <a:prstGeom prst="rect">
            <a:avLst/>
          </a:prstGeom>
          <a:noFill/>
          <a:ln w="9525">
            <a:noFill/>
            <a:miter lim="800000"/>
            <a:headEnd/>
            <a:tailEnd/>
          </a:ln>
        </p:spPr>
        <p:txBody>
          <a:bodyPr lIns="92075" tIns="46038" rIns="92075" bIns="46038" anchor="ctr"/>
          <a:lstStyle/>
          <a:p>
            <a:pPr algn="r"/>
            <a:r>
              <a:rPr kumimoji="0" lang="ar-SA" sz="2800" b="1">
                <a:solidFill>
                  <a:srgbClr val="FFCC00"/>
                </a:solidFill>
                <a:latin typeface="Traffic" pitchFamily="2" charset="-78"/>
              </a:rPr>
              <a:t>              قوانين تابش نور :</a:t>
            </a:r>
            <a:endParaRPr kumimoji="0" lang="ar-SA" sz="4000">
              <a:solidFill>
                <a:srgbClr val="FFCC00"/>
              </a:solidFill>
            </a:endParaRPr>
          </a:p>
        </p:txBody>
      </p:sp>
      <p:sp>
        <p:nvSpPr>
          <p:cNvPr id="164867" name="Rectangle 3"/>
          <p:cNvSpPr>
            <a:spLocks noChangeArrowheads="1"/>
          </p:cNvSpPr>
          <p:nvPr/>
        </p:nvSpPr>
        <p:spPr bwMode="auto">
          <a:xfrm>
            <a:off x="990600" y="2133600"/>
            <a:ext cx="7848600" cy="2057400"/>
          </a:xfrm>
          <a:prstGeom prst="rect">
            <a:avLst/>
          </a:prstGeom>
          <a:noFill/>
          <a:ln w="9525">
            <a:noFill/>
            <a:miter lim="800000"/>
            <a:headEnd/>
            <a:tailEnd/>
          </a:ln>
          <a:effectLst/>
        </p:spPr>
        <p:txBody>
          <a:bodyPr lIns="92075" tIns="46038" rIns="92075" bIns="46038" anchor="ctr"/>
          <a:lstStyle/>
          <a:p>
            <a:pPr algn="just" rtl="1">
              <a:defRPr/>
            </a:pPr>
            <a:r>
              <a:rPr kumimoji="0" lang="ar-SA">
                <a:effectLst>
                  <a:outerShdw blurRad="38100" dist="38100" dir="2700000" algn="tl">
                    <a:srgbClr val="000000"/>
                  </a:outerShdw>
                </a:effectLst>
                <a:cs typeface="Nazanin" pitchFamily="2" charset="-78"/>
              </a:rPr>
              <a:t>3- اگر تابش روشنايي روي سطوح قائم در نقاطي مد نظر باشد كه تابش با زاويه نسبت به خط عمود بر سطح انجام گردد، در اين صورت شدت روشنايي در هر نقطه روي سطح افق تابع شدت نور منبع، فاصله مؤثر منبع تا نقطه مورد نظر و سينوس زاويه تابش نسبت به سطح قائم خواهد بود. </a:t>
            </a:r>
          </a:p>
        </p:txBody>
      </p:sp>
      <p:graphicFrame>
        <p:nvGraphicFramePr>
          <p:cNvPr id="9218" name="Object 7"/>
          <p:cNvGraphicFramePr>
            <a:graphicFrameLocks noChangeAspect="1"/>
          </p:cNvGraphicFramePr>
          <p:nvPr/>
        </p:nvGraphicFramePr>
        <p:xfrm>
          <a:off x="5562600" y="4419600"/>
          <a:ext cx="2381250" cy="1447800"/>
        </p:xfrm>
        <a:graphic>
          <a:graphicData uri="http://schemas.openxmlformats.org/presentationml/2006/ole">
            <mc:AlternateContent xmlns:mc="http://schemas.openxmlformats.org/markup-compatibility/2006">
              <mc:Choice xmlns:v="urn:schemas-microsoft-com:vml" Requires="v">
                <p:oleObj spid="_x0000_s9234" name="Bitmap Image" r:id="rId3" imgW="2381582" imgH="1448002" progId="Paint.Picture">
                  <p:embed/>
                </p:oleObj>
              </mc:Choice>
              <mc:Fallback>
                <p:oleObj name="Bitmap Image" r:id="rId3" imgW="2381582" imgH="1448002"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419600"/>
                        <a:ext cx="23812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Rectangle 9"/>
          <p:cNvSpPr>
            <a:spLocks noChangeArrowheads="1"/>
          </p:cNvSpPr>
          <p:nvPr/>
        </p:nvSpPr>
        <p:spPr bwMode="auto">
          <a:xfrm>
            <a:off x="2890838" y="2405063"/>
            <a:ext cx="9144000" cy="0"/>
          </a:xfrm>
          <a:prstGeom prst="rect">
            <a:avLst/>
          </a:prstGeom>
          <a:noFill/>
          <a:ln w="12700" cap="sq">
            <a:noFill/>
            <a:miter lim="800000"/>
            <a:headEnd type="none" w="sm" len="sm"/>
            <a:tailEnd type="none" w="sm" len="sm"/>
          </a:ln>
        </p:spPr>
        <p:txBody>
          <a:bodyPr>
            <a:spAutoFit/>
          </a:bodyPr>
          <a:lstStyle/>
          <a:p>
            <a:endParaRPr lang="fa-IR"/>
          </a:p>
        </p:txBody>
      </p:sp>
      <p:graphicFrame>
        <p:nvGraphicFramePr>
          <p:cNvPr id="9219" name="Object 8"/>
          <p:cNvGraphicFramePr>
            <a:graphicFrameLocks noChangeAspect="1"/>
          </p:cNvGraphicFramePr>
          <p:nvPr/>
        </p:nvGraphicFramePr>
        <p:xfrm>
          <a:off x="1828800" y="4191000"/>
          <a:ext cx="3362325" cy="2047875"/>
        </p:xfrm>
        <a:graphic>
          <a:graphicData uri="http://schemas.openxmlformats.org/presentationml/2006/ole">
            <mc:AlternateContent xmlns:mc="http://schemas.openxmlformats.org/markup-compatibility/2006">
              <mc:Choice xmlns:v="urn:schemas-microsoft-com:vml" Requires="v">
                <p:oleObj spid="_x0000_s9235" r:id="rId5" imgW="3362794" imgH="2048161" progId="Paint.Picture">
                  <p:embed/>
                </p:oleObj>
              </mc:Choice>
              <mc:Fallback>
                <p:oleObj r:id="rId5" imgW="3362794" imgH="2048161" progId="Paint.Picture">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191000"/>
                        <a:ext cx="3362325" cy="204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026"/>
          <p:cNvSpPr>
            <a:spLocks noChangeArrowheads="1"/>
          </p:cNvSpPr>
          <p:nvPr/>
        </p:nvSpPr>
        <p:spPr bwMode="auto">
          <a:xfrm>
            <a:off x="1066800" y="838200"/>
            <a:ext cx="7848600" cy="609600"/>
          </a:xfrm>
          <a:prstGeom prst="rect">
            <a:avLst/>
          </a:prstGeom>
          <a:noFill/>
          <a:ln w="9525">
            <a:noFill/>
            <a:miter lim="800000"/>
            <a:headEnd/>
            <a:tailEnd/>
          </a:ln>
        </p:spPr>
        <p:txBody>
          <a:bodyPr lIns="92075" tIns="46038" rIns="92075" bIns="46038" anchor="ctr"/>
          <a:lstStyle/>
          <a:p>
            <a:pPr algn="r"/>
            <a:r>
              <a:rPr kumimoji="0" lang="ar-SA" sz="2800" b="1">
                <a:solidFill>
                  <a:srgbClr val="FFCC00"/>
                </a:solidFill>
                <a:latin typeface="Traffic" pitchFamily="2" charset="-78"/>
              </a:rPr>
              <a:t>              قوانين تابش نور :</a:t>
            </a:r>
            <a:endParaRPr kumimoji="0" lang="ar-SA" sz="4000">
              <a:solidFill>
                <a:srgbClr val="FFCC00"/>
              </a:solidFill>
            </a:endParaRPr>
          </a:p>
        </p:txBody>
      </p:sp>
      <p:sp>
        <p:nvSpPr>
          <p:cNvPr id="165891" name="Rectangle 1027"/>
          <p:cNvSpPr>
            <a:spLocks noChangeArrowheads="1"/>
          </p:cNvSpPr>
          <p:nvPr/>
        </p:nvSpPr>
        <p:spPr bwMode="auto">
          <a:xfrm>
            <a:off x="1066800" y="2057400"/>
            <a:ext cx="7848600" cy="1676400"/>
          </a:xfrm>
          <a:prstGeom prst="rect">
            <a:avLst/>
          </a:prstGeom>
          <a:noFill/>
          <a:ln w="9525">
            <a:noFill/>
            <a:miter lim="800000"/>
            <a:headEnd/>
            <a:tailEnd/>
          </a:ln>
          <a:effectLst/>
        </p:spPr>
        <p:txBody>
          <a:bodyPr lIns="92075" tIns="46038" rIns="92075" bIns="46038" anchor="ctr"/>
          <a:lstStyle/>
          <a:p>
            <a:pPr algn="just" rtl="1">
              <a:defRPr/>
            </a:pPr>
            <a:r>
              <a:rPr kumimoji="0" lang="ar-SA">
                <a:effectLst>
                  <a:outerShdw blurRad="38100" dist="38100" dir="2700000" algn="tl">
                    <a:srgbClr val="000000"/>
                  </a:outerShdw>
                </a:effectLst>
                <a:cs typeface="Nazanin" pitchFamily="2" charset="-78"/>
              </a:rPr>
              <a:t>4- تابش نور از يك منبع نقطه‏اي روي يك سطح شيب‏دار، تركيبي از دو حالت قبل است. در اين حالت شدت روشنايي روي اين سطح وابسته به زاويه تابش </a:t>
            </a:r>
            <a:r>
              <a:rPr kumimoji="0" lang="el-GR" i="1">
                <a:effectLst>
                  <a:outerShdw blurRad="38100" dist="38100" dir="2700000" algn="tl">
                    <a:srgbClr val="000000"/>
                  </a:outerShdw>
                </a:effectLst>
                <a:cs typeface="Times New Roman" pitchFamily="18" charset="0"/>
              </a:rPr>
              <a:t>θ</a:t>
            </a:r>
            <a:r>
              <a:rPr kumimoji="0" lang="ar-SA">
                <a:effectLst>
                  <a:outerShdw blurRad="38100" dist="38100" dir="2700000" algn="tl">
                    <a:srgbClr val="000000"/>
                  </a:outerShdw>
                </a:effectLst>
                <a:cs typeface="Nazanin" pitchFamily="2" charset="-78"/>
              </a:rPr>
              <a:t>  و زاويه شيب سطح نسبت به خط افق </a:t>
            </a:r>
            <a:r>
              <a:rPr kumimoji="0" lang="el-GR" i="1">
                <a:effectLst>
                  <a:outerShdw blurRad="38100" dist="38100" dir="2700000" algn="tl">
                    <a:srgbClr val="000000"/>
                  </a:outerShdw>
                </a:effectLst>
                <a:cs typeface="Times New Roman" pitchFamily="18" charset="0"/>
              </a:rPr>
              <a:t>β</a:t>
            </a:r>
            <a:r>
              <a:rPr kumimoji="0" lang="ar-SA">
                <a:effectLst>
                  <a:outerShdw blurRad="38100" dist="38100" dir="2700000" algn="tl">
                    <a:srgbClr val="000000"/>
                  </a:outerShdw>
                </a:effectLst>
                <a:cs typeface="Nazanin" pitchFamily="2" charset="-78"/>
              </a:rPr>
              <a:t> دارد.</a:t>
            </a:r>
          </a:p>
        </p:txBody>
      </p:sp>
      <p:sp>
        <p:nvSpPr>
          <p:cNvPr id="10248" name="Rectangle 1030"/>
          <p:cNvSpPr>
            <a:spLocks noChangeArrowheads="1"/>
          </p:cNvSpPr>
          <p:nvPr/>
        </p:nvSpPr>
        <p:spPr bwMode="auto">
          <a:xfrm>
            <a:off x="2890838" y="2405063"/>
            <a:ext cx="9144000" cy="0"/>
          </a:xfrm>
          <a:prstGeom prst="rect">
            <a:avLst/>
          </a:prstGeom>
          <a:noFill/>
          <a:ln w="12700" cap="sq">
            <a:noFill/>
            <a:miter lim="800000"/>
            <a:headEnd type="none" w="sm" len="sm"/>
            <a:tailEnd type="none" w="sm" len="sm"/>
          </a:ln>
        </p:spPr>
        <p:txBody>
          <a:bodyPr>
            <a:spAutoFit/>
          </a:bodyPr>
          <a:lstStyle/>
          <a:p>
            <a:endParaRPr lang="fa-IR"/>
          </a:p>
        </p:txBody>
      </p:sp>
      <p:sp>
        <p:nvSpPr>
          <p:cNvPr id="10249" name="Rectangle 1034"/>
          <p:cNvSpPr>
            <a:spLocks noChangeArrowheads="1"/>
          </p:cNvSpPr>
          <p:nvPr/>
        </p:nvSpPr>
        <p:spPr bwMode="auto">
          <a:xfrm>
            <a:off x="2495550" y="2338388"/>
            <a:ext cx="9144000" cy="0"/>
          </a:xfrm>
          <a:prstGeom prst="rect">
            <a:avLst/>
          </a:prstGeom>
          <a:noFill/>
          <a:ln w="12700" cap="sq">
            <a:noFill/>
            <a:miter lim="800000"/>
            <a:headEnd type="none" w="sm" len="sm"/>
            <a:tailEnd type="none" w="sm" len="sm"/>
          </a:ln>
        </p:spPr>
        <p:txBody>
          <a:bodyPr>
            <a:spAutoFit/>
          </a:bodyPr>
          <a:lstStyle/>
          <a:p>
            <a:endParaRPr lang="fa-IR"/>
          </a:p>
        </p:txBody>
      </p:sp>
      <p:graphicFrame>
        <p:nvGraphicFramePr>
          <p:cNvPr id="10242" name="Object 1033"/>
          <p:cNvGraphicFramePr>
            <a:graphicFrameLocks noChangeAspect="1"/>
          </p:cNvGraphicFramePr>
          <p:nvPr/>
        </p:nvGraphicFramePr>
        <p:xfrm>
          <a:off x="1371600" y="3810000"/>
          <a:ext cx="4152900" cy="2181225"/>
        </p:xfrm>
        <a:graphic>
          <a:graphicData uri="http://schemas.openxmlformats.org/presentationml/2006/ole">
            <mc:AlternateContent xmlns:mc="http://schemas.openxmlformats.org/markup-compatibility/2006">
              <mc:Choice xmlns:v="urn:schemas-microsoft-com:vml" Requires="v">
                <p:oleObj spid="_x0000_s10266" r:id="rId3" imgW="4153480" imgH="2180952" progId="Paint.Picture">
                  <p:embed/>
                </p:oleObj>
              </mc:Choice>
              <mc:Fallback>
                <p:oleObj r:id="rId3" imgW="4153480" imgH="2180952" progId="Paint.Picture">
                  <p:embed/>
                  <p:pic>
                    <p:nvPicPr>
                      <p:cNvPr id="0" name="Object 1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0"/>
                        <a:ext cx="4152900" cy="218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036"/>
          <p:cNvGraphicFramePr>
            <a:graphicFrameLocks noChangeAspect="1"/>
          </p:cNvGraphicFramePr>
          <p:nvPr/>
        </p:nvGraphicFramePr>
        <p:xfrm>
          <a:off x="6477000" y="4953000"/>
          <a:ext cx="1866900" cy="971550"/>
        </p:xfrm>
        <a:graphic>
          <a:graphicData uri="http://schemas.openxmlformats.org/presentationml/2006/ole">
            <mc:AlternateContent xmlns:mc="http://schemas.openxmlformats.org/markup-compatibility/2006">
              <mc:Choice xmlns:v="urn:schemas-microsoft-com:vml" Requires="v">
                <p:oleObj spid="_x0000_s10267" name="Bitmap Image" r:id="rId5" imgW="1867161" imgH="971686" progId="Paint.Picture">
                  <p:embed/>
                </p:oleObj>
              </mc:Choice>
              <mc:Fallback>
                <p:oleObj name="Bitmap Image" r:id="rId5" imgW="1867161" imgH="971686" progId="Paint.Picture">
                  <p:embed/>
                  <p:pic>
                    <p:nvPicPr>
                      <p:cNvPr id="0" name="Object 10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953000"/>
                        <a:ext cx="18669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1037"/>
          <p:cNvGraphicFramePr>
            <a:graphicFrameLocks noChangeAspect="1"/>
          </p:cNvGraphicFramePr>
          <p:nvPr/>
        </p:nvGraphicFramePr>
        <p:xfrm>
          <a:off x="6804025" y="3644900"/>
          <a:ext cx="1285875" cy="1228725"/>
        </p:xfrm>
        <a:graphic>
          <a:graphicData uri="http://schemas.openxmlformats.org/presentationml/2006/ole">
            <mc:AlternateContent xmlns:mc="http://schemas.openxmlformats.org/markup-compatibility/2006">
              <mc:Choice xmlns:v="urn:schemas-microsoft-com:vml" Requires="v">
                <p:oleObj spid="_x0000_s10268" name="Bitmap Image" r:id="rId7" imgW="1286055" imgH="1228571" progId="Paint.Picture">
                  <p:embed/>
                </p:oleObj>
              </mc:Choice>
              <mc:Fallback>
                <p:oleObj name="Bitmap Image" r:id="rId7" imgW="1286055" imgH="1228571" progId="Paint.Picture">
                  <p:embed/>
                  <p:pic>
                    <p:nvPicPr>
                      <p:cNvPr id="0" name="Object 10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3644900"/>
                        <a:ext cx="12858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1066800" y="838200"/>
            <a:ext cx="7848600" cy="609600"/>
          </a:xfrm>
          <a:prstGeom prst="rect">
            <a:avLst/>
          </a:prstGeom>
          <a:noFill/>
          <a:ln w="9525">
            <a:noFill/>
            <a:miter lim="800000"/>
            <a:headEnd/>
            <a:tailEnd/>
          </a:ln>
        </p:spPr>
        <p:txBody>
          <a:bodyPr lIns="92075" tIns="46038" rIns="92075" bIns="46038" anchor="ctr"/>
          <a:lstStyle/>
          <a:p>
            <a:pPr algn="r"/>
            <a:r>
              <a:rPr kumimoji="0" lang="ar-SA" sz="2800" b="1">
                <a:solidFill>
                  <a:srgbClr val="FFCC00"/>
                </a:solidFill>
                <a:latin typeface="Traffic" pitchFamily="2" charset="-78"/>
              </a:rPr>
              <a:t>              قوانين تابش نور :</a:t>
            </a:r>
            <a:endParaRPr kumimoji="0" lang="ar-SA" sz="4000">
              <a:solidFill>
                <a:srgbClr val="FFCC00"/>
              </a:solidFill>
            </a:endParaRPr>
          </a:p>
        </p:txBody>
      </p:sp>
      <p:sp>
        <p:nvSpPr>
          <p:cNvPr id="166915" name="Rectangle 3"/>
          <p:cNvSpPr>
            <a:spLocks noChangeArrowheads="1"/>
          </p:cNvSpPr>
          <p:nvPr/>
        </p:nvSpPr>
        <p:spPr bwMode="auto">
          <a:xfrm>
            <a:off x="1066800" y="2057400"/>
            <a:ext cx="8077200" cy="1828800"/>
          </a:xfrm>
          <a:prstGeom prst="rect">
            <a:avLst/>
          </a:prstGeom>
          <a:noFill/>
          <a:ln w="9525">
            <a:noFill/>
            <a:miter lim="800000"/>
            <a:headEnd/>
            <a:tailEnd/>
          </a:ln>
          <a:effectLst/>
        </p:spPr>
        <p:txBody>
          <a:bodyPr lIns="92075" tIns="46038" rIns="92075" bIns="46038" anchor="ctr"/>
          <a:lstStyle/>
          <a:p>
            <a:pPr algn="just" rtl="1">
              <a:defRPr/>
            </a:pPr>
            <a:r>
              <a:rPr kumimoji="0" lang="ar-SA" dirty="0">
                <a:effectLst>
                  <a:outerShdw blurRad="38100" dist="38100" dir="2700000" algn="tl">
                    <a:srgbClr val="000000"/>
                  </a:outerShdw>
                </a:effectLst>
                <a:cs typeface="Nazanin" pitchFamily="2" charset="-78"/>
              </a:rPr>
              <a:t>5- در محيطهايي كه بيش از يك منبع روشنايي دارند، شدت روشنايي روي سطوح</a:t>
            </a:r>
          </a:p>
          <a:p>
            <a:pPr algn="just" rtl="1">
              <a:defRPr/>
            </a:pPr>
            <a:r>
              <a:rPr kumimoji="0" lang="ar-SA" dirty="0">
                <a:effectLst>
                  <a:outerShdw blurRad="38100" dist="38100" dir="2700000" algn="tl">
                    <a:srgbClr val="000000"/>
                  </a:outerShdw>
                </a:effectLst>
                <a:cs typeface="Nazanin" pitchFamily="2" charset="-78"/>
              </a:rPr>
              <a:t>در هر نقطه بدون در نظر گرفتن بازتابش سطوح، حاصل جمع شدت روشنايي نسبي</a:t>
            </a:r>
          </a:p>
          <a:p>
            <a:pPr algn="just" rtl="1">
              <a:defRPr/>
            </a:pPr>
            <a:r>
              <a:rPr kumimoji="0" lang="ar-SA" dirty="0">
                <a:effectLst>
                  <a:outerShdw blurRad="38100" dist="38100" dir="2700000" algn="tl">
                    <a:srgbClr val="000000"/>
                  </a:outerShdw>
                </a:effectLst>
                <a:cs typeface="Nazanin" pitchFamily="2" charset="-78"/>
              </a:rPr>
              <a:t>حاصل از هر منبع نوري خواهد بود:</a:t>
            </a:r>
            <a:endParaRPr kumimoji="0" lang="ar-SA" dirty="0">
              <a:effectLst>
                <a:outerShdw blurRad="38100" dist="38100" dir="2700000" algn="tl">
                  <a:srgbClr val="000000"/>
                </a:outerShdw>
              </a:effectLst>
              <a:cs typeface="Times New Roman" pitchFamily="18" charset="0"/>
            </a:endParaRPr>
          </a:p>
          <a:p>
            <a:pPr algn="just" rtl="1">
              <a:defRPr/>
            </a:pPr>
            <a:r>
              <a:rPr kumimoji="0" lang="ar-SA" dirty="0">
                <a:effectLst>
                  <a:outerShdw blurRad="38100" dist="38100" dir="2700000" algn="tl">
                    <a:srgbClr val="000000"/>
                  </a:outerShdw>
                </a:effectLst>
                <a:cs typeface="Nazanin" pitchFamily="2" charset="-78"/>
              </a:rPr>
              <a:t> </a:t>
            </a:r>
            <a:endParaRPr kumimoji="0" lang="ar-SA" dirty="0">
              <a:effectLst>
                <a:outerShdw blurRad="38100" dist="38100" dir="2700000" algn="tl">
                  <a:srgbClr val="000000"/>
                </a:outerShdw>
              </a:effectLst>
              <a:cs typeface="Times New Roman" pitchFamily="18" charset="0"/>
            </a:endParaRPr>
          </a:p>
          <a:p>
            <a:pPr algn="just">
              <a:defRPr/>
            </a:pPr>
            <a:r>
              <a:rPr kumimoji="0" lang="en-US" dirty="0">
                <a:effectLst>
                  <a:outerShdw blurRad="38100" dist="38100" dir="2700000" algn="tl">
                    <a:srgbClr val="000000"/>
                  </a:outerShdw>
                </a:effectLst>
                <a:cs typeface="Nazanin" pitchFamily="2" charset="-78"/>
              </a:rPr>
              <a:t> </a:t>
            </a:r>
          </a:p>
        </p:txBody>
      </p:sp>
      <p:sp>
        <p:nvSpPr>
          <p:cNvPr id="11270" name="Rectangle 5"/>
          <p:cNvSpPr>
            <a:spLocks noChangeArrowheads="1"/>
          </p:cNvSpPr>
          <p:nvPr/>
        </p:nvSpPr>
        <p:spPr bwMode="auto">
          <a:xfrm>
            <a:off x="2890838" y="2405063"/>
            <a:ext cx="9144000" cy="0"/>
          </a:xfrm>
          <a:prstGeom prst="rect">
            <a:avLst/>
          </a:prstGeom>
          <a:noFill/>
          <a:ln w="12700" cap="sq">
            <a:noFill/>
            <a:miter lim="800000"/>
            <a:headEnd type="none" w="sm" len="sm"/>
            <a:tailEnd type="none" w="sm" len="sm"/>
          </a:ln>
        </p:spPr>
        <p:txBody>
          <a:bodyPr>
            <a:spAutoFit/>
          </a:bodyPr>
          <a:lstStyle/>
          <a:p>
            <a:endParaRPr lang="fa-IR"/>
          </a:p>
        </p:txBody>
      </p:sp>
      <p:sp>
        <p:nvSpPr>
          <p:cNvPr id="11271" name="Rectangle 6"/>
          <p:cNvSpPr>
            <a:spLocks noChangeArrowheads="1"/>
          </p:cNvSpPr>
          <p:nvPr/>
        </p:nvSpPr>
        <p:spPr bwMode="auto">
          <a:xfrm>
            <a:off x="2495550" y="2338388"/>
            <a:ext cx="9144000" cy="0"/>
          </a:xfrm>
          <a:prstGeom prst="rect">
            <a:avLst/>
          </a:prstGeom>
          <a:noFill/>
          <a:ln w="12700" cap="sq">
            <a:noFill/>
            <a:miter lim="800000"/>
            <a:headEnd type="none" w="sm" len="sm"/>
            <a:tailEnd type="none" w="sm" len="sm"/>
          </a:ln>
        </p:spPr>
        <p:txBody>
          <a:bodyPr>
            <a:spAutoFit/>
          </a:bodyPr>
          <a:lstStyle/>
          <a:p>
            <a:endParaRPr lang="fa-IR"/>
          </a:p>
        </p:txBody>
      </p:sp>
      <p:sp>
        <p:nvSpPr>
          <p:cNvPr id="11272" name="Rectangle 11"/>
          <p:cNvSpPr>
            <a:spLocks noChangeArrowheads="1"/>
          </p:cNvSpPr>
          <p:nvPr/>
        </p:nvSpPr>
        <p:spPr bwMode="auto">
          <a:xfrm>
            <a:off x="3290888" y="2452688"/>
            <a:ext cx="9144000" cy="0"/>
          </a:xfrm>
          <a:prstGeom prst="rect">
            <a:avLst/>
          </a:prstGeom>
          <a:noFill/>
          <a:ln w="12700" cap="sq">
            <a:noFill/>
            <a:miter lim="800000"/>
            <a:headEnd type="none" w="sm" len="sm"/>
            <a:tailEnd type="none" w="sm" len="sm"/>
          </a:ln>
        </p:spPr>
        <p:txBody>
          <a:bodyPr>
            <a:spAutoFit/>
          </a:bodyPr>
          <a:lstStyle/>
          <a:p>
            <a:endParaRPr lang="fa-IR"/>
          </a:p>
        </p:txBody>
      </p:sp>
      <p:graphicFrame>
        <p:nvGraphicFramePr>
          <p:cNvPr id="11266" name="Object 10"/>
          <p:cNvGraphicFramePr>
            <a:graphicFrameLocks noChangeAspect="1"/>
          </p:cNvGraphicFramePr>
          <p:nvPr/>
        </p:nvGraphicFramePr>
        <p:xfrm>
          <a:off x="3200400" y="3657600"/>
          <a:ext cx="3200400" cy="2438400"/>
        </p:xfrm>
        <a:graphic>
          <a:graphicData uri="http://schemas.openxmlformats.org/presentationml/2006/ole">
            <mc:AlternateContent xmlns:mc="http://schemas.openxmlformats.org/markup-compatibility/2006">
              <mc:Choice xmlns:v="urn:schemas-microsoft-com:vml" Requires="v">
                <p:oleObj spid="_x0000_s11274" r:id="rId3" imgW="2561905" imgH="1952898" progId="Paint.Picture">
                  <p:embed/>
                </p:oleObj>
              </mc:Choice>
              <mc:Fallback>
                <p:oleObj r:id="rId3" imgW="2561905" imgH="1952898" progId="Paint.Picture">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657600"/>
                        <a:ext cx="3200400"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484784"/>
            <a:ext cx="8136904" cy="4893647"/>
          </a:xfrm>
          <a:prstGeom prst="rect">
            <a:avLst/>
          </a:prstGeom>
        </p:spPr>
        <p:txBody>
          <a:bodyPr wrap="square">
            <a:spAutoFit/>
          </a:bodyPr>
          <a:lstStyle/>
          <a:p>
            <a:pPr algn="just" rtl="1"/>
            <a:r>
              <a:rPr kumimoji="0" lang="en-US" dirty="0">
                <a:effectLst>
                  <a:outerShdw blurRad="38100" dist="38100" dir="2700000" algn="tl">
                    <a:srgbClr val="000000"/>
                  </a:outerShdw>
                </a:effectLst>
                <a:cs typeface="Nazanin" pitchFamily="2" charset="-78"/>
              </a:rPr>
              <a:t/>
            </a:r>
            <a:br>
              <a:rPr kumimoji="0" lang="en-US" dirty="0">
                <a:effectLst>
                  <a:outerShdw blurRad="38100" dist="38100" dir="2700000" algn="tl">
                    <a:srgbClr val="000000"/>
                  </a:outerShdw>
                </a:effectLst>
                <a:cs typeface="Nazanin" pitchFamily="2" charset="-78"/>
              </a:rPr>
            </a:br>
            <a:r>
              <a:rPr kumimoji="0" lang="ar-SA" dirty="0">
                <a:effectLst>
                  <a:outerShdw blurRad="38100" dist="38100" dir="2700000" algn="tl">
                    <a:srgbClr val="000000"/>
                  </a:outerShdw>
                </a:effectLst>
                <a:cs typeface="Nazanin" pitchFamily="2" charset="-78"/>
              </a:rPr>
              <a:t>در اثر آلودگیهای موجود در محیط، نظیر گرد و غبار و دوده، نور منتشر شده از چراغ کاهش می‌یابد. برای اینکه اثر این کاهش، شدت روشنایی متوسط مجموعه در هیچ زمانی کمتر از حداقل مقدار مورد نیاز شده نگردد، در هنگام طراحی روشنایی، ضریبی به عنوان ضریب نگهداری تعریف می‌کنند. در واقع مفهوم این ضریب که عددی کمتر از یک می‌باشد این است که در مرحله طراحی، مقدار شار نوری را کمی بالاتر از مقدار مورد نیاز محاسبه می‌کنند، تا چنانچه در اثر گذشت عمر و آلودگیهای محیط، نور چراغها کاهش می‌یابد، مقدار شدت روشنایی محیط از حداقل مقدار مورد نیاز کمتر نشود. مقدار ضریب نگهداری با میزان آلودگی محیط ارتباط دارد. در محیطهای آلوده، نظیر صنایع سنگین، کارخانجات و... ضریب نگهداری کوچکتر است. در محیطهای متوسط، نظیر کلاسهای آموزشی، محیطهای عمومی ضریب نگهداری بالاتر بوده و در محیطهای تمیز نظیر دفاتر اداری، بیمارستانها و مراکز درمانی و...، ضریب نگهداری بالاترین مقدار را دارد، زیرا به دلیل ماهیت چنین محیطهایی، مقدار گرد و غبار در آن کم است و در بازههای زمانی کوتاهترین تمیز می‌گردد. ضریب نگهداری به نوع چراغ و درجه حفاظتی آن نیز بستگی دارد. بدیهی است که هر چه قاب چراغ بسته‌تر باشد و گرد و غبار و آلودگی کمتر وارد آن بشوند، میزان افت شار نوری ناشی از آلودگی کمتر خواهد بود</a:t>
            </a:r>
            <a:endParaRPr kumimoji="0" lang="en-US" dirty="0">
              <a:effectLst>
                <a:outerShdw blurRad="38100" dist="38100" dir="2700000" algn="tl">
                  <a:srgbClr val="000000"/>
                </a:outerShdw>
              </a:effectLst>
              <a:cs typeface="Nazanin" pitchFamily="2" charset="-78"/>
            </a:endParaRPr>
          </a:p>
        </p:txBody>
      </p:sp>
      <p:sp>
        <p:nvSpPr>
          <p:cNvPr id="3" name="Rectangle 2"/>
          <p:cNvSpPr/>
          <p:nvPr/>
        </p:nvSpPr>
        <p:spPr>
          <a:xfrm>
            <a:off x="4427984" y="1023679"/>
            <a:ext cx="2763898" cy="461665"/>
          </a:xfrm>
          <a:prstGeom prst="rect">
            <a:avLst/>
          </a:prstGeom>
        </p:spPr>
        <p:txBody>
          <a:bodyPr wrap="none">
            <a:spAutoFit/>
          </a:bodyPr>
          <a:lstStyle/>
          <a:p>
            <a:r>
              <a:rPr lang="ar-SA" dirty="0">
                <a:solidFill>
                  <a:srgbClr val="FFCC00"/>
                </a:solidFill>
                <a:latin typeface="+mj-lt"/>
                <a:ea typeface="+mj-ea"/>
                <a:cs typeface="B Titr" pitchFamily="2" charset="-78"/>
              </a:rPr>
              <a:t>محاسبه ضریب نگهداری </a:t>
            </a:r>
            <a:endParaRPr lang="en-US" dirty="0">
              <a:solidFill>
                <a:srgbClr val="FFCC00"/>
              </a:solidFill>
              <a:latin typeface="+mj-lt"/>
              <a:ea typeface="+mj-ea"/>
              <a:cs typeface="B Titr" pitchFamily="2" charset="-78"/>
            </a:endParaRPr>
          </a:p>
        </p:txBody>
      </p:sp>
    </p:spTree>
    <p:extLst>
      <p:ext uri="{BB962C8B-B14F-4D97-AF65-F5344CB8AC3E}">
        <p14:creationId xmlns:p14="http://schemas.microsoft.com/office/powerpoint/2010/main" val="984162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76400" y="2514600"/>
            <a:ext cx="7086600" cy="2286000"/>
          </a:xfrm>
        </p:spPr>
        <p:txBody>
          <a:bodyPr/>
          <a:lstStyle/>
          <a:p>
            <a:pPr algn="ctr" rtl="1" eaLnBrk="1" hangingPunct="1"/>
            <a:r>
              <a:rPr lang="ar-SA" sz="4000" dirty="0" smtClean="0">
                <a:solidFill>
                  <a:srgbClr val="FFCC00"/>
                </a:solidFill>
                <a:effectLst/>
                <a:cs typeface="B Titr" pitchFamily="2" charset="-78"/>
              </a:rPr>
              <a:t>اصول مهم در طراحي و نگهداري</a:t>
            </a:r>
            <a:r>
              <a:rPr lang="fa-IR" sz="4000" dirty="0" smtClean="0">
                <a:solidFill>
                  <a:srgbClr val="FFCC00"/>
                </a:solidFill>
                <a:effectLst/>
                <a:cs typeface="B Titr" pitchFamily="2" charset="-78"/>
              </a:rPr>
              <a:t/>
            </a:r>
            <a:br>
              <a:rPr lang="fa-IR" sz="4000" dirty="0" smtClean="0">
                <a:solidFill>
                  <a:srgbClr val="FFCC00"/>
                </a:solidFill>
                <a:effectLst/>
                <a:cs typeface="B Titr" pitchFamily="2" charset="-78"/>
              </a:rPr>
            </a:br>
            <a:r>
              <a:rPr lang="ar-SA" sz="4000" dirty="0" smtClean="0">
                <a:solidFill>
                  <a:srgbClr val="FFCC00"/>
                </a:solidFill>
                <a:effectLst/>
                <a:cs typeface="B Titr" pitchFamily="2" charset="-78"/>
              </a:rPr>
              <a:t> </a:t>
            </a:r>
            <a:br>
              <a:rPr lang="ar-SA" sz="4000" dirty="0" smtClean="0">
                <a:solidFill>
                  <a:srgbClr val="FFCC00"/>
                </a:solidFill>
                <a:effectLst/>
                <a:cs typeface="B Titr" pitchFamily="2" charset="-78"/>
              </a:rPr>
            </a:br>
            <a:r>
              <a:rPr lang="ar-SA" sz="4000" dirty="0" smtClean="0">
                <a:solidFill>
                  <a:srgbClr val="FFCC00"/>
                </a:solidFill>
                <a:effectLst/>
                <a:cs typeface="B Titr" pitchFamily="2" charset="-78"/>
              </a:rPr>
              <a:t>سيستم روشنايي طبيعي</a:t>
            </a:r>
            <a:endParaRPr lang="en-US" sz="4000" dirty="0" smtClean="0">
              <a:solidFill>
                <a:srgbClr val="FFCC00"/>
              </a:solidFill>
              <a:effectLst/>
              <a:cs typeface="B Titr"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algn="r" rtl="1" eaLnBrk="1" hangingPunct="1">
              <a:defRPr/>
            </a:pPr>
            <a:r>
              <a:rPr lang="ar-SA" sz="3200" b="1" smtClean="0">
                <a:solidFill>
                  <a:srgbClr val="FFFF00"/>
                </a:solidFill>
                <a:cs typeface="Nazanin" pitchFamily="2" charset="-78"/>
              </a:rPr>
              <a:t>اصول طراحي روشنايي طبيعي</a:t>
            </a:r>
            <a:endParaRPr lang="en-US" sz="3200" smtClean="0">
              <a:solidFill>
                <a:srgbClr val="FFFF00"/>
              </a:solidFill>
            </a:endParaRPr>
          </a:p>
        </p:txBody>
      </p:sp>
      <p:graphicFrame>
        <p:nvGraphicFramePr>
          <p:cNvPr id="12290" name="Object 3"/>
          <p:cNvGraphicFramePr>
            <a:graphicFrameLocks noChangeAspect="1"/>
          </p:cNvGraphicFramePr>
          <p:nvPr/>
        </p:nvGraphicFramePr>
        <p:xfrm>
          <a:off x="914400" y="2133600"/>
          <a:ext cx="7862888" cy="3890963"/>
        </p:xfrm>
        <a:graphic>
          <a:graphicData uri="http://schemas.openxmlformats.org/presentationml/2006/ole">
            <mc:AlternateContent xmlns:mc="http://schemas.openxmlformats.org/markup-compatibility/2006">
              <mc:Choice xmlns:v="urn:schemas-microsoft-com:vml" Requires="v">
                <p:oleObj spid="_x0000_s12298" name="Bitmap Image" r:id="rId3" imgW="6582694" imgH="3258005" progId="Paint.Picture">
                  <p:embed/>
                </p:oleObj>
              </mc:Choice>
              <mc:Fallback>
                <p:oleObj name="Bitmap Image" r:id="rId3" imgW="6582694" imgH="3258005"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33600"/>
                        <a:ext cx="7862888"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untitled4"/>
          <p:cNvPicPr>
            <a:picLocks noChangeAspect="1" noChangeArrowheads="1"/>
          </p:cNvPicPr>
          <p:nvPr/>
        </p:nvPicPr>
        <p:blipFill>
          <a:blip r:embed="rId2"/>
          <a:srcRect/>
          <a:stretch>
            <a:fillRect/>
          </a:stretch>
        </p:blipFill>
        <p:spPr bwMode="auto">
          <a:xfrm>
            <a:off x="1403350" y="1125538"/>
            <a:ext cx="6697663" cy="541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r" rtl="1" eaLnBrk="1" hangingPunct="1">
              <a:defRPr/>
            </a:pPr>
            <a:r>
              <a:rPr lang="ar-SA" sz="3200" b="1" smtClean="0">
                <a:solidFill>
                  <a:srgbClr val="FFFF00"/>
                </a:solidFill>
                <a:cs typeface="Nazanin" pitchFamily="2" charset="-78"/>
              </a:rPr>
              <a:t>اصول طراحي روشنايي طبيعي (ادامه)</a:t>
            </a:r>
            <a:endParaRPr lang="en-US" sz="3200" smtClean="0">
              <a:solidFill>
                <a:srgbClr val="FFFF00"/>
              </a:solidFill>
            </a:endParaRPr>
          </a:p>
        </p:txBody>
      </p:sp>
      <p:graphicFrame>
        <p:nvGraphicFramePr>
          <p:cNvPr id="13314" name="Object 3"/>
          <p:cNvGraphicFramePr>
            <a:graphicFrameLocks noChangeAspect="1"/>
          </p:cNvGraphicFramePr>
          <p:nvPr/>
        </p:nvGraphicFramePr>
        <p:xfrm>
          <a:off x="1143000" y="2209800"/>
          <a:ext cx="7627938" cy="3903663"/>
        </p:xfrm>
        <a:graphic>
          <a:graphicData uri="http://schemas.openxmlformats.org/presentationml/2006/ole">
            <mc:AlternateContent xmlns:mc="http://schemas.openxmlformats.org/markup-compatibility/2006">
              <mc:Choice xmlns:v="urn:schemas-microsoft-com:vml" Requires="v">
                <p:oleObj spid="_x0000_s13322" name="Bitmap Image" r:id="rId3" imgW="6571429" imgH="3362794" progId="Paint.Picture">
                  <p:embed/>
                </p:oleObj>
              </mc:Choice>
              <mc:Fallback>
                <p:oleObj name="Bitmap Image" r:id="rId3" imgW="6571429" imgH="3362794"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09800"/>
                        <a:ext cx="7627938" cy="390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895600" y="2514600"/>
            <a:ext cx="5410200" cy="1143000"/>
          </a:xfrm>
        </p:spPr>
        <p:txBody>
          <a:bodyPr/>
          <a:lstStyle/>
          <a:p>
            <a:pPr eaLnBrk="1" hangingPunct="1"/>
            <a:r>
              <a:rPr lang="ar-SA" smtClean="0">
                <a:solidFill>
                  <a:srgbClr val="FFCC00"/>
                </a:solidFill>
                <a:effectLst/>
                <a:cs typeface="B Titr" pitchFamily="2" charset="-78"/>
              </a:rPr>
              <a:t>منابع تامين روشنايي</a:t>
            </a:r>
            <a:endParaRPr lang="en-US" smtClean="0">
              <a:solidFill>
                <a:srgbClr val="FFCC00"/>
              </a:solidFill>
              <a:effectLst/>
              <a:cs typeface="B Titr"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r" rtl="1" eaLnBrk="1" hangingPunct="1">
              <a:defRPr/>
            </a:pPr>
            <a:r>
              <a:rPr lang="ar-SA" sz="3600" b="1" smtClean="0">
                <a:solidFill>
                  <a:srgbClr val="FFCC00"/>
                </a:solidFill>
                <a:latin typeface="Traffic" pitchFamily="2" charset="-78"/>
                <a:cs typeface="Traffic" pitchFamily="2" charset="-78"/>
              </a:rPr>
              <a:t>سيستمهاي تامين روشنايي:</a:t>
            </a:r>
          </a:p>
        </p:txBody>
      </p:sp>
      <p:sp>
        <p:nvSpPr>
          <p:cNvPr id="51203" name="Rectangle 3"/>
          <p:cNvSpPr>
            <a:spLocks noGrp="1" noChangeArrowheads="1"/>
          </p:cNvSpPr>
          <p:nvPr>
            <p:ph idx="1"/>
          </p:nvPr>
        </p:nvSpPr>
        <p:spPr/>
        <p:txBody>
          <a:bodyPr/>
          <a:lstStyle/>
          <a:p>
            <a:pPr algn="just" rtl="1" eaLnBrk="1" hangingPunct="1"/>
            <a:r>
              <a:rPr lang="ar-SA" b="0" smtClean="0">
                <a:latin typeface="Traffic" pitchFamily="2" charset="-78"/>
                <a:cs typeface="Traffic" pitchFamily="2" charset="-78"/>
              </a:rPr>
              <a:t>تامين روشنايي با بكارگيري منابع طبيعي يا مصنوعي انجام مي‏گردد. </a:t>
            </a:r>
          </a:p>
          <a:p>
            <a:pPr algn="just" rtl="1" eaLnBrk="1" hangingPunct="1"/>
            <a:r>
              <a:rPr lang="ar-SA" sz="2400" b="0" smtClean="0">
                <a:latin typeface="Traffic" pitchFamily="2" charset="-78"/>
                <a:cs typeface="Traffic" pitchFamily="2" charset="-78"/>
              </a:rPr>
              <a:t>اولويت با منبع طبيعي خورشيد است  اما كا</a:t>
            </a:r>
            <a:r>
              <a:rPr lang="ar-SA" sz="2400" b="0" smtClean="0">
                <a:cs typeface="Traffic" pitchFamily="2" charset="-78"/>
              </a:rPr>
              <a:t>ر در مكانهايي با عمق زياد و يا در ساعات نامناسب امكان استفاده از روشنايي خورشيد را محدود و گاه غيرممكن مي نمايد لذا مي توان به روشهاي فني و با استفاده از اصول طراحي فني با استفاده از منابع الكتريكي روشنايي كافي و مطلوبي را تأمين نمود</a:t>
            </a:r>
            <a:r>
              <a:rPr lang="ar-SA" sz="2400" smtClean="0">
                <a:cs typeface="Traffic" pitchFamily="2" charset="-78"/>
              </a:rPr>
              <a:t>.  </a:t>
            </a:r>
            <a:endParaRPr lang="ar-SA" smtClean="0">
              <a:cs typeface="Traffic"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76600" y="609600"/>
            <a:ext cx="5181600" cy="1143000"/>
          </a:xfrm>
        </p:spPr>
        <p:txBody>
          <a:bodyPr/>
          <a:lstStyle/>
          <a:p>
            <a:pPr algn="r" rtl="1" eaLnBrk="1" hangingPunct="1">
              <a:defRPr/>
            </a:pPr>
            <a:r>
              <a:rPr lang="ar-SA" sz="3200" b="1" smtClean="0">
                <a:solidFill>
                  <a:srgbClr val="FFFF00"/>
                </a:solidFill>
                <a:cs typeface="Traffic" pitchFamily="2" charset="-78"/>
              </a:rPr>
              <a:t>مشخصه هاي اصلي لامپ ها:</a:t>
            </a:r>
          </a:p>
        </p:txBody>
      </p:sp>
      <p:sp>
        <p:nvSpPr>
          <p:cNvPr id="52227" name="Rectangle 3"/>
          <p:cNvSpPr>
            <a:spLocks noGrp="1" noChangeArrowheads="1"/>
          </p:cNvSpPr>
          <p:nvPr>
            <p:ph idx="1"/>
          </p:nvPr>
        </p:nvSpPr>
        <p:spPr/>
        <p:txBody>
          <a:bodyPr>
            <a:normAutofit lnSpcReduction="10000"/>
          </a:bodyPr>
          <a:lstStyle/>
          <a:p>
            <a:pPr eaLnBrk="1" hangingPunct="1">
              <a:lnSpc>
                <a:spcPct val="90000"/>
              </a:lnSpc>
              <a:buFont typeface="Wingdings" pitchFamily="2" charset="2"/>
              <a:buNone/>
            </a:pPr>
            <a:endParaRPr lang="en-US" sz="2400" smtClean="0">
              <a:cs typeface="Traffic" pitchFamily="2" charset="-78"/>
            </a:endParaRPr>
          </a:p>
          <a:p>
            <a:pPr algn="r" rtl="1" eaLnBrk="1" hangingPunct="1">
              <a:lnSpc>
                <a:spcPct val="90000"/>
              </a:lnSpc>
              <a:buFont typeface="Wingdings" pitchFamily="2" charset="2"/>
              <a:buNone/>
            </a:pPr>
            <a:r>
              <a:rPr lang="ar-SA" sz="2000" smtClean="0">
                <a:cs typeface="Traffic" pitchFamily="2" charset="-78"/>
              </a:rPr>
              <a:t> 1</a:t>
            </a:r>
            <a:r>
              <a:rPr lang="ar-SA" sz="2000" b="0" smtClean="0">
                <a:cs typeface="Traffic" pitchFamily="2" charset="-78"/>
              </a:rPr>
              <a:t>- </a:t>
            </a:r>
            <a:r>
              <a:rPr lang="ar-SA" sz="2400" b="0" smtClean="0">
                <a:cs typeface="Traffic" pitchFamily="2" charset="-78"/>
              </a:rPr>
              <a:t>شار نوراني برحسب لومن</a:t>
            </a:r>
          </a:p>
          <a:p>
            <a:pPr algn="r" rtl="1" eaLnBrk="1" hangingPunct="1">
              <a:lnSpc>
                <a:spcPct val="90000"/>
              </a:lnSpc>
              <a:buFont typeface="Wingdings" pitchFamily="2" charset="2"/>
              <a:buNone/>
            </a:pPr>
            <a:r>
              <a:rPr lang="ar-SA" sz="2400" b="0" smtClean="0">
                <a:cs typeface="Traffic" pitchFamily="2" charset="-78"/>
              </a:rPr>
              <a:t>2-	ضريب بهره نوري </a:t>
            </a:r>
          </a:p>
          <a:p>
            <a:pPr algn="just" rtl="1" eaLnBrk="1" hangingPunct="1">
              <a:lnSpc>
                <a:spcPct val="90000"/>
              </a:lnSpc>
              <a:buFont typeface="Wingdings" pitchFamily="2" charset="2"/>
              <a:buNone/>
            </a:pPr>
            <a:r>
              <a:rPr lang="ar-SA" sz="2400" b="0" smtClean="0">
                <a:cs typeface="Traffic" pitchFamily="2" charset="-78"/>
              </a:rPr>
              <a:t>3-	عمر لامپ- كه براساس هزار ساعت كاركرد تعيين مي شود البته عمر براساس حداقل انتظار شار نوري و يا درصدي از لامپهاي سوخته اعلام مي شود و يا عمر لامپ ها كه 50% از آنها سوخته باشد.</a:t>
            </a:r>
          </a:p>
          <a:p>
            <a:pPr algn="r" rtl="1" eaLnBrk="1" hangingPunct="1">
              <a:lnSpc>
                <a:spcPct val="90000"/>
              </a:lnSpc>
              <a:buFont typeface="Wingdings" pitchFamily="2" charset="2"/>
              <a:buNone/>
            </a:pPr>
            <a:r>
              <a:rPr lang="ar-SA" sz="2400" b="0" smtClean="0">
                <a:cs typeface="Traffic" pitchFamily="2" charset="-78"/>
              </a:rPr>
              <a:t>4-	درخشندگي لامپ - لامپ هايي كه در ارتفاع كم قرار مي گيرند بايد درخشندگي پائيني داشته باشند.</a:t>
            </a:r>
          </a:p>
          <a:p>
            <a:pPr algn="just" rtl="1" eaLnBrk="1" hangingPunct="1">
              <a:lnSpc>
                <a:spcPct val="90000"/>
              </a:lnSpc>
              <a:buFont typeface="Wingdings" pitchFamily="2" charset="2"/>
              <a:buNone/>
            </a:pPr>
            <a:r>
              <a:rPr lang="ar-SA" sz="2400" b="0" smtClean="0">
                <a:cs typeface="Traffic" pitchFamily="2" charset="-78"/>
              </a:rPr>
              <a:t>5-رنگ دهي لامپ: رنگ دهي بيان كننده امكان ديد تفكيكي رنگها در زير نور يك منبع نسبت به نور خورشيد است. نور خورشيد رنگ دهي 100% دارد.</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019800" y="685800"/>
            <a:ext cx="2438400" cy="838200"/>
          </a:xfrm>
        </p:spPr>
        <p:txBody>
          <a:bodyPr/>
          <a:lstStyle/>
          <a:p>
            <a:pPr algn="r" rtl="1" eaLnBrk="1" hangingPunct="1">
              <a:defRPr/>
            </a:pPr>
            <a:r>
              <a:rPr lang="ar-SA" sz="3200" b="1" smtClean="0">
                <a:solidFill>
                  <a:srgbClr val="FFCC00"/>
                </a:solidFill>
                <a:latin typeface="Traffic" pitchFamily="2" charset="-78"/>
                <a:cs typeface="Traffic" pitchFamily="2" charset="-78"/>
              </a:rPr>
              <a:t>انواع لامپ:</a:t>
            </a:r>
          </a:p>
        </p:txBody>
      </p:sp>
      <p:sp>
        <p:nvSpPr>
          <p:cNvPr id="53251" name="Rectangle 3"/>
          <p:cNvSpPr>
            <a:spLocks noGrp="1" noChangeArrowheads="1"/>
          </p:cNvSpPr>
          <p:nvPr>
            <p:ph idx="1"/>
          </p:nvPr>
        </p:nvSpPr>
        <p:spPr>
          <a:xfrm>
            <a:off x="914400" y="2286000"/>
            <a:ext cx="7772400" cy="3962400"/>
          </a:xfrm>
        </p:spPr>
        <p:txBody>
          <a:bodyPr/>
          <a:lstStyle/>
          <a:p>
            <a:pPr algn="just" rtl="1" eaLnBrk="1" hangingPunct="1">
              <a:lnSpc>
                <a:spcPct val="90000"/>
              </a:lnSpc>
              <a:buFont typeface="Wingdings" pitchFamily="2" charset="2"/>
              <a:buNone/>
            </a:pPr>
            <a:r>
              <a:rPr lang="ar-SA" sz="2400" smtClean="0">
                <a:cs typeface="Traffic" pitchFamily="2" charset="-78"/>
              </a:rPr>
              <a:t>لامپ ها را بطور كلي به دو دسته تقسيم مي كنند:</a:t>
            </a:r>
          </a:p>
          <a:p>
            <a:pPr algn="just" eaLnBrk="1" hangingPunct="1">
              <a:lnSpc>
                <a:spcPct val="90000"/>
              </a:lnSpc>
              <a:buFont typeface="Wingdings" pitchFamily="2" charset="2"/>
              <a:buNone/>
            </a:pPr>
            <a:endParaRPr lang="en-US" sz="2400" smtClean="0">
              <a:cs typeface="Traffic" pitchFamily="2" charset="-78"/>
            </a:endParaRPr>
          </a:p>
          <a:p>
            <a:pPr algn="just" eaLnBrk="1" hangingPunct="1">
              <a:lnSpc>
                <a:spcPct val="90000"/>
              </a:lnSpc>
              <a:buFont typeface="Wingdings" pitchFamily="2" charset="2"/>
              <a:buNone/>
            </a:pPr>
            <a:endParaRPr lang="en-US" sz="2400" smtClean="0">
              <a:cs typeface="Traffic" pitchFamily="2" charset="-78"/>
            </a:endParaRPr>
          </a:p>
          <a:p>
            <a:pPr algn="just" rtl="1" eaLnBrk="1" hangingPunct="1">
              <a:lnSpc>
                <a:spcPct val="90000"/>
              </a:lnSpc>
              <a:buFont typeface="Wingdings" pitchFamily="2" charset="2"/>
              <a:buNone/>
            </a:pPr>
            <a:r>
              <a:rPr lang="ar-SA" b="0" smtClean="0">
                <a:latin typeface="Traffic" pitchFamily="2" charset="-78"/>
                <a:cs typeface="Traffic" pitchFamily="2" charset="-78"/>
              </a:rPr>
              <a:t>1-لامپ هاي رشته اي       </a:t>
            </a:r>
            <a:r>
              <a:rPr lang="en-US" b="0" smtClean="0">
                <a:latin typeface="Traffic" pitchFamily="2" charset="-78"/>
                <a:cs typeface="Traffic" pitchFamily="2" charset="-78"/>
              </a:rPr>
              <a:t>incandescent lamp</a:t>
            </a:r>
            <a:endParaRPr lang="ar-SA" b="0" smtClean="0">
              <a:latin typeface="Traffic" pitchFamily="2" charset="-78"/>
              <a:cs typeface="Traffic" pitchFamily="2" charset="-78"/>
            </a:endParaRPr>
          </a:p>
          <a:p>
            <a:pPr eaLnBrk="1" hangingPunct="1">
              <a:lnSpc>
                <a:spcPct val="90000"/>
              </a:lnSpc>
              <a:buFont typeface="Wingdings" pitchFamily="2" charset="2"/>
              <a:buNone/>
            </a:pPr>
            <a:endParaRPr lang="en-US" b="0" smtClean="0">
              <a:latin typeface="Traffic" pitchFamily="2" charset="-78"/>
              <a:cs typeface="Traffic" pitchFamily="2" charset="-78"/>
            </a:endParaRPr>
          </a:p>
          <a:p>
            <a:pPr algn="r" rtl="1" eaLnBrk="1" hangingPunct="1">
              <a:lnSpc>
                <a:spcPct val="90000"/>
              </a:lnSpc>
              <a:buFont typeface="Wingdings" pitchFamily="2" charset="2"/>
              <a:buNone/>
            </a:pPr>
            <a:r>
              <a:rPr lang="ar-SA" b="0" smtClean="0">
                <a:latin typeface="Traffic" pitchFamily="2" charset="-78"/>
                <a:cs typeface="Traffic" pitchFamily="2" charset="-78"/>
              </a:rPr>
              <a:t>2-لامپ هاي تخليه در گاز       </a:t>
            </a:r>
            <a:r>
              <a:rPr lang="en-US" b="0" smtClean="0">
                <a:latin typeface="Traffic" pitchFamily="2" charset="-78"/>
                <a:cs typeface="Traffic" pitchFamily="2" charset="-78"/>
              </a:rPr>
              <a:t>discharge lamp</a:t>
            </a:r>
            <a:endParaRPr lang="ar-SA" b="0" smtClean="0">
              <a:latin typeface="Traffic" pitchFamily="2" charset="-78"/>
              <a:cs typeface="Traffic" pitchFamily="2" charset="-78"/>
            </a:endParaRPr>
          </a:p>
          <a:p>
            <a:pPr eaLnBrk="1" hangingPunct="1">
              <a:lnSpc>
                <a:spcPct val="90000"/>
              </a:lnSpc>
              <a:buFont typeface="Wingdings" pitchFamily="2" charset="2"/>
              <a:buNone/>
            </a:pPr>
            <a:endParaRPr lang="en-US" b="0" smtClean="0">
              <a:latin typeface="Traffic" pitchFamily="2" charset="-78"/>
              <a:cs typeface="Traffic" pitchFamily="2" charset="-78"/>
            </a:endParaRPr>
          </a:p>
          <a:p>
            <a:pPr algn="just" eaLnBrk="1" hangingPunct="1">
              <a:lnSpc>
                <a:spcPct val="90000"/>
              </a:lnSpc>
              <a:buFont typeface="Wingdings" pitchFamily="2" charset="2"/>
              <a:buNone/>
            </a:pPr>
            <a:r>
              <a:rPr lang="en-US" sz="2400" smtClean="0">
                <a:cs typeface="Traffic" pitchFamily="2" charset="-78"/>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just" rtl="1" eaLnBrk="1" hangingPunct="1"/>
            <a:r>
              <a:rPr lang="ar-SA" sz="3600" b="1" smtClean="0">
                <a:solidFill>
                  <a:srgbClr val="FFFF00"/>
                </a:solidFill>
                <a:effectLst/>
                <a:cs typeface="B Traffic" pitchFamily="2" charset="-78"/>
              </a:rPr>
              <a:t>زير گروههاي لامپ</a:t>
            </a:r>
            <a:r>
              <a:rPr lang="fa-IR" sz="3600" b="1" smtClean="0">
                <a:solidFill>
                  <a:srgbClr val="FFFF00"/>
                </a:solidFill>
                <a:effectLst/>
                <a:cs typeface="B Traffic" pitchFamily="2" charset="-78"/>
              </a:rPr>
              <a:t>هاي متداول</a:t>
            </a:r>
            <a:endParaRPr lang="ar-SA" sz="3600" b="1" smtClean="0">
              <a:solidFill>
                <a:srgbClr val="FFFF00"/>
              </a:solidFill>
              <a:effectLst/>
              <a:cs typeface="B Traffic" pitchFamily="2" charset="-78"/>
            </a:endParaRPr>
          </a:p>
        </p:txBody>
      </p:sp>
      <p:pic>
        <p:nvPicPr>
          <p:cNvPr id="54275" name="Picture 3"/>
          <p:cNvPicPr>
            <a:picLocks noGrp="1" noChangeAspect="1" noChangeArrowheads="1"/>
          </p:cNvPicPr>
          <p:nvPr>
            <p:ph idx="1"/>
          </p:nvPr>
        </p:nvPicPr>
        <p:blipFill>
          <a:blip r:embed="rId2"/>
          <a:stretch>
            <a:fillRect/>
          </a:stretch>
        </p:blipFill>
        <p:spPr>
          <a:xfrm>
            <a:off x="1906872" y="2492937"/>
            <a:ext cx="4552381" cy="331516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050"/>
          <p:cNvSpPr>
            <a:spLocks noGrp="1" noChangeArrowheads="1"/>
          </p:cNvSpPr>
          <p:nvPr>
            <p:ph type="title"/>
          </p:nvPr>
        </p:nvSpPr>
        <p:spPr>
          <a:xfrm>
            <a:off x="5029200" y="685800"/>
            <a:ext cx="3429000" cy="838200"/>
          </a:xfrm>
        </p:spPr>
        <p:txBody>
          <a:bodyPr/>
          <a:lstStyle/>
          <a:p>
            <a:pPr algn="r" rtl="1" eaLnBrk="1" hangingPunct="1">
              <a:defRPr/>
            </a:pPr>
            <a:r>
              <a:rPr lang="ar-SA" sz="3200" b="1" smtClean="0">
                <a:solidFill>
                  <a:srgbClr val="FFCC00"/>
                </a:solidFill>
                <a:latin typeface="Traffic" pitchFamily="2" charset="-78"/>
                <a:cs typeface="Traffic" pitchFamily="2" charset="-78"/>
              </a:rPr>
              <a:t>خصوصيات چراغها:</a:t>
            </a:r>
          </a:p>
        </p:txBody>
      </p:sp>
      <p:sp>
        <p:nvSpPr>
          <p:cNvPr id="55299" name="Rectangle 2051"/>
          <p:cNvSpPr>
            <a:spLocks noGrp="1" noChangeArrowheads="1"/>
          </p:cNvSpPr>
          <p:nvPr>
            <p:ph idx="1"/>
          </p:nvPr>
        </p:nvSpPr>
        <p:spPr>
          <a:xfrm>
            <a:off x="1116013" y="1828800"/>
            <a:ext cx="7391400" cy="5029200"/>
          </a:xfrm>
        </p:spPr>
        <p:txBody>
          <a:bodyPr/>
          <a:lstStyle/>
          <a:p>
            <a:pPr algn="just" rtl="1" eaLnBrk="1" hangingPunct="1">
              <a:lnSpc>
                <a:spcPct val="90000"/>
              </a:lnSpc>
              <a:buFont typeface="Wingdings" pitchFamily="2" charset="2"/>
              <a:buNone/>
            </a:pPr>
            <a:r>
              <a:rPr lang="ar-SA" sz="2800" smtClean="0">
                <a:cs typeface="Nazanin" pitchFamily="2" charset="-78"/>
              </a:rPr>
              <a:t>  </a:t>
            </a:r>
            <a:r>
              <a:rPr lang="ar-SA" sz="2000" smtClean="0">
                <a:cs typeface="Nazanin" pitchFamily="2" charset="-78"/>
              </a:rPr>
              <a:t>خصوصيات فني چراغها براي انتخاب آنها متناسب با مكان مورد استفاده، داراي اهميت زيادي است. مسئوليت انتخاب بهترين چراغ همواره با طراح روشنايي است. مهمترين خصوصيات فني كه در طراحي روشنايي مد نظر است، شامل موارد زير مي‏باشد:</a:t>
            </a:r>
            <a:endParaRPr lang="en-US" sz="2000" smtClean="0">
              <a:cs typeface="Nazanin" pitchFamily="2" charset="-78"/>
            </a:endParaRPr>
          </a:p>
          <a:p>
            <a:pPr algn="just" rtl="1" eaLnBrk="1" hangingPunct="1">
              <a:lnSpc>
                <a:spcPct val="90000"/>
              </a:lnSpc>
              <a:buFont typeface="Wingdings" pitchFamily="2" charset="2"/>
              <a:buNone/>
            </a:pPr>
            <a:endParaRPr lang="ar-SA" sz="2000" smtClean="0">
              <a:cs typeface="Nazanin" pitchFamily="2" charset="-78"/>
            </a:endParaRPr>
          </a:p>
          <a:p>
            <a:pPr algn="just" rtl="1" eaLnBrk="1" hangingPunct="1">
              <a:lnSpc>
                <a:spcPct val="90000"/>
              </a:lnSpc>
            </a:pPr>
            <a:r>
              <a:rPr lang="ar-SA" sz="1800" b="0" smtClean="0">
                <a:cs typeface="B Homa" pitchFamily="2" charset="-78"/>
              </a:rPr>
              <a:t>مشخصات </a:t>
            </a:r>
            <a:r>
              <a:rPr lang="fa-IR" sz="1800" b="0" smtClean="0">
                <a:cs typeface="B Homa" pitchFamily="2" charset="-78"/>
              </a:rPr>
              <a:t>مکانیکی</a:t>
            </a:r>
          </a:p>
          <a:p>
            <a:pPr algn="just" rtl="1" eaLnBrk="1" hangingPunct="1">
              <a:lnSpc>
                <a:spcPct val="90000"/>
              </a:lnSpc>
            </a:pPr>
            <a:r>
              <a:rPr lang="ar-SA" sz="1800" b="0" smtClean="0">
                <a:cs typeface="B Homa" pitchFamily="2" charset="-78"/>
              </a:rPr>
              <a:t>استاندارد ساخت</a:t>
            </a:r>
          </a:p>
          <a:p>
            <a:pPr algn="just" rtl="1" eaLnBrk="1" hangingPunct="1">
              <a:lnSpc>
                <a:spcPct val="90000"/>
              </a:lnSpc>
            </a:pPr>
            <a:r>
              <a:rPr lang="ar-SA" sz="1800" b="0" smtClean="0">
                <a:cs typeface="B Homa" pitchFamily="2" charset="-78"/>
              </a:rPr>
              <a:t>نوع و مشخصات لامپ</a:t>
            </a:r>
            <a:r>
              <a:rPr lang="fa-IR" sz="1800" b="0" smtClean="0">
                <a:cs typeface="B Homa" pitchFamily="2" charset="-78"/>
              </a:rPr>
              <a:t> و بالاست</a:t>
            </a:r>
            <a:r>
              <a:rPr lang="ar-SA" sz="1800" b="0" smtClean="0">
                <a:cs typeface="B Homa" pitchFamily="2" charset="-78"/>
              </a:rPr>
              <a:t> </a:t>
            </a:r>
            <a:r>
              <a:rPr lang="fa-IR" sz="1800" b="0" smtClean="0">
                <a:cs typeface="B Homa" pitchFamily="2" charset="-78"/>
              </a:rPr>
              <a:t>(</a:t>
            </a:r>
            <a:r>
              <a:rPr lang="ar-SA" sz="1800" b="0" smtClean="0">
                <a:cs typeface="B Homa" pitchFamily="2" charset="-78"/>
              </a:rPr>
              <a:t>توان الكتريكي لامپ و </a:t>
            </a:r>
            <a:r>
              <a:rPr lang="fa-IR" sz="1800" b="0" smtClean="0">
                <a:cs typeface="B Homa" pitchFamily="2" charset="-78"/>
              </a:rPr>
              <a:t>بالاست)</a:t>
            </a:r>
          </a:p>
          <a:p>
            <a:pPr algn="just" rtl="1" eaLnBrk="1" hangingPunct="1">
              <a:lnSpc>
                <a:spcPct val="90000"/>
              </a:lnSpc>
            </a:pPr>
            <a:r>
              <a:rPr lang="ar-SA" sz="1800" b="0" smtClean="0">
                <a:cs typeface="B Homa" pitchFamily="2" charset="-78"/>
              </a:rPr>
              <a:t>درجه حفاظت</a:t>
            </a:r>
          </a:p>
          <a:p>
            <a:pPr algn="just" rtl="1" eaLnBrk="1" hangingPunct="1">
              <a:lnSpc>
                <a:spcPct val="90000"/>
              </a:lnSpc>
            </a:pPr>
            <a:r>
              <a:rPr lang="ar-SA" sz="1800" b="0" smtClean="0">
                <a:cs typeface="B Homa" pitchFamily="2" charset="-78"/>
              </a:rPr>
              <a:t>وضعيت تهويه براي تبادل حرارت با محيط</a:t>
            </a:r>
          </a:p>
          <a:p>
            <a:pPr algn="just" rtl="1" eaLnBrk="1" hangingPunct="1">
              <a:lnSpc>
                <a:spcPct val="90000"/>
              </a:lnSpc>
            </a:pPr>
            <a:r>
              <a:rPr lang="ar-SA" sz="1800" b="0" smtClean="0">
                <a:cs typeface="B Homa" pitchFamily="2" charset="-78"/>
              </a:rPr>
              <a:t>محدوديتها يا ويژگيهاي خاص</a:t>
            </a:r>
          </a:p>
          <a:p>
            <a:pPr algn="just" rtl="1" eaLnBrk="1" hangingPunct="1">
              <a:lnSpc>
                <a:spcPct val="90000"/>
              </a:lnSpc>
            </a:pPr>
            <a:r>
              <a:rPr lang="ar-SA" sz="1800" b="0" smtClean="0">
                <a:cs typeface="B Homa" pitchFamily="2" charset="-78"/>
              </a:rPr>
              <a:t>نحوه نگهداري و تعميرات</a:t>
            </a:r>
          </a:p>
          <a:p>
            <a:pPr algn="just" rtl="1" eaLnBrk="1" hangingPunct="1">
              <a:lnSpc>
                <a:spcPct val="90000"/>
              </a:lnSpc>
            </a:pPr>
            <a:r>
              <a:rPr lang="ar-SA" sz="1800" b="0" smtClean="0">
                <a:cs typeface="B Homa" pitchFamily="2" charset="-78"/>
              </a:rPr>
              <a:t>مشخصات مربوط به منحني قطبي با توجه با هدف استفاده</a:t>
            </a:r>
            <a:r>
              <a:rPr lang="en-US" sz="2800" smtClean="0">
                <a:cs typeface="Traffic" pitchFamily="2" charset="-78"/>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r" eaLnBrk="1" hangingPunct="1"/>
            <a:r>
              <a:rPr lang="fa-IR" sz="3600" b="1" smtClean="0">
                <a:solidFill>
                  <a:srgbClr val="FFCC00"/>
                </a:solidFill>
                <a:effectLst/>
                <a:cs typeface="B Titr" pitchFamily="2" charset="-78"/>
              </a:rPr>
              <a:t>انواع چراغها</a:t>
            </a:r>
            <a:endParaRPr lang="en-US" sz="3600" b="1" smtClean="0">
              <a:solidFill>
                <a:srgbClr val="FFCC00"/>
              </a:solidFill>
              <a:effectLst/>
              <a:cs typeface="B Titr" pitchFamily="2" charset="-78"/>
            </a:endParaRPr>
          </a:p>
        </p:txBody>
      </p:sp>
      <p:sp>
        <p:nvSpPr>
          <p:cNvPr id="56323" name="Rectangle 3"/>
          <p:cNvSpPr>
            <a:spLocks noGrp="1" noChangeArrowheads="1"/>
          </p:cNvSpPr>
          <p:nvPr>
            <p:ph idx="1"/>
          </p:nvPr>
        </p:nvSpPr>
        <p:spPr/>
        <p:txBody>
          <a:bodyPr>
            <a:normAutofit lnSpcReduction="10000"/>
          </a:bodyPr>
          <a:lstStyle/>
          <a:p>
            <a:pPr algn="r" rtl="1" eaLnBrk="1" hangingPunct="1">
              <a:buFont typeface="Wingdings" pitchFamily="2" charset="2"/>
              <a:buNone/>
            </a:pPr>
            <a:r>
              <a:rPr lang="fa-IR" sz="2400" smtClean="0">
                <a:solidFill>
                  <a:srgbClr val="FFCC00"/>
                </a:solidFill>
              </a:rPr>
              <a:t>چراغها از نظر دسته بندي كلي شامل نقطه اي و خطي مي باشند</a:t>
            </a:r>
          </a:p>
          <a:p>
            <a:pPr algn="r" rtl="1" eaLnBrk="1" hangingPunct="1">
              <a:buFont typeface="Wingdings" pitchFamily="2" charset="2"/>
              <a:buNone/>
            </a:pPr>
            <a:endParaRPr lang="fa-IR" sz="2400" smtClean="0">
              <a:solidFill>
                <a:srgbClr val="FFCC00"/>
              </a:solidFill>
            </a:endParaRPr>
          </a:p>
          <a:p>
            <a:pPr algn="r" rtl="1" eaLnBrk="1" hangingPunct="1">
              <a:buFont typeface="Wingdings" pitchFamily="2" charset="2"/>
              <a:buNone/>
            </a:pPr>
            <a:r>
              <a:rPr lang="fa-IR" sz="2400" smtClean="0">
                <a:solidFill>
                  <a:srgbClr val="FFCC00"/>
                </a:solidFill>
              </a:rPr>
              <a:t>چراغها از نظر كاربرد داراي انواع مختلف مي باشند:</a:t>
            </a:r>
          </a:p>
          <a:p>
            <a:pPr algn="r" rtl="1" eaLnBrk="1" hangingPunct="1"/>
            <a:r>
              <a:rPr lang="fa-IR" sz="2400" smtClean="0"/>
              <a:t>چراغهاي التهابي، هالوژنه و بازتابي</a:t>
            </a:r>
          </a:p>
          <a:p>
            <a:pPr algn="r" rtl="1" eaLnBrk="1" hangingPunct="1"/>
            <a:r>
              <a:rPr lang="fa-IR" sz="2400" smtClean="0"/>
              <a:t>چراغهاي فلورسنت و فلورسنت فشرده</a:t>
            </a:r>
          </a:p>
          <a:p>
            <a:pPr algn="r" rtl="1" eaLnBrk="1" hangingPunct="1"/>
            <a:r>
              <a:rPr lang="fa-IR" sz="2400" smtClean="0"/>
              <a:t>چراغهاي كارگاهي ( كاسه اي، زنگوله اي يا چهار گوش)</a:t>
            </a:r>
          </a:p>
          <a:p>
            <a:pPr algn="r" rtl="1" eaLnBrk="1" hangingPunct="1"/>
            <a:r>
              <a:rPr lang="fa-IR" sz="2400" smtClean="0"/>
              <a:t>چراغهاي خياباني</a:t>
            </a:r>
          </a:p>
          <a:p>
            <a:pPr algn="r" rtl="1" eaLnBrk="1" hangingPunct="1"/>
            <a:r>
              <a:rPr lang="fa-IR" sz="2400" smtClean="0"/>
              <a:t>چراغهاي زينتي</a:t>
            </a:r>
          </a:p>
          <a:p>
            <a:pPr algn="r" rtl="1" eaLnBrk="1" hangingPunct="1"/>
            <a:r>
              <a:rPr lang="fa-IR" sz="2400" smtClean="0"/>
              <a:t>چراغهاي ويژه</a:t>
            </a:r>
            <a:endParaRPr lang="en-US" sz="2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r" eaLnBrk="1" hangingPunct="1"/>
            <a:r>
              <a:rPr lang="fa-IR" sz="3600" b="1" smtClean="0">
                <a:solidFill>
                  <a:srgbClr val="FFCC00"/>
                </a:solidFill>
                <a:effectLst/>
              </a:rPr>
              <a:t>شكل انواع چراغها</a:t>
            </a:r>
            <a:endParaRPr lang="en-US" sz="3600" b="1" smtClean="0">
              <a:solidFill>
                <a:srgbClr val="FFCC00"/>
              </a:solidFill>
              <a:effectLst/>
            </a:endParaRPr>
          </a:p>
        </p:txBody>
      </p:sp>
      <p:pic>
        <p:nvPicPr>
          <p:cNvPr id="57348" name="Picture 5" descr="32"/>
          <p:cNvPicPr>
            <a:picLocks noGrp="1" noChangeAspect="1" noChangeArrowheads="1"/>
          </p:cNvPicPr>
          <p:nvPr>
            <p:ph idx="1"/>
          </p:nvPr>
        </p:nvPicPr>
        <p:blipFill>
          <a:blip r:embed="rId2"/>
          <a:srcRect/>
          <a:stretch>
            <a:fillRect/>
          </a:stretch>
        </p:blipFill>
        <p:spPr>
          <a:xfrm>
            <a:off x="1042988" y="4292600"/>
            <a:ext cx="3455987" cy="1728788"/>
          </a:xfrm>
          <a:noFill/>
        </p:spPr>
      </p:pic>
      <p:pic>
        <p:nvPicPr>
          <p:cNvPr id="57347" name="Picture 4" descr="28"/>
          <p:cNvPicPr>
            <a:picLocks noChangeAspect="1" noChangeArrowheads="1"/>
          </p:cNvPicPr>
          <p:nvPr/>
        </p:nvPicPr>
        <p:blipFill>
          <a:blip r:embed="rId3"/>
          <a:srcRect/>
          <a:stretch>
            <a:fillRect/>
          </a:stretch>
        </p:blipFill>
        <p:spPr bwMode="auto">
          <a:xfrm>
            <a:off x="1042988" y="2060575"/>
            <a:ext cx="3448050" cy="1735138"/>
          </a:xfrm>
          <a:prstGeom prst="rect">
            <a:avLst/>
          </a:prstGeom>
          <a:noFill/>
          <a:ln w="9525">
            <a:noFill/>
            <a:miter lim="800000"/>
            <a:headEnd/>
            <a:tailEnd/>
          </a:ln>
        </p:spPr>
      </p:pic>
      <p:pic>
        <p:nvPicPr>
          <p:cNvPr id="57349" name="Picture 7" descr="31"/>
          <p:cNvPicPr>
            <a:picLocks noChangeAspect="1" noChangeArrowheads="1"/>
          </p:cNvPicPr>
          <p:nvPr/>
        </p:nvPicPr>
        <p:blipFill>
          <a:blip r:embed="rId4"/>
          <a:srcRect/>
          <a:stretch>
            <a:fillRect/>
          </a:stretch>
        </p:blipFill>
        <p:spPr bwMode="auto">
          <a:xfrm>
            <a:off x="4859338" y="2060575"/>
            <a:ext cx="3600450" cy="1728788"/>
          </a:xfrm>
          <a:prstGeom prst="rect">
            <a:avLst/>
          </a:prstGeom>
          <a:noFill/>
          <a:ln w="9525">
            <a:noFill/>
            <a:miter lim="800000"/>
            <a:headEnd/>
            <a:tailEnd/>
          </a:ln>
        </p:spPr>
      </p:pic>
      <p:pic>
        <p:nvPicPr>
          <p:cNvPr id="57350" name="Picture 8" descr="33"/>
          <p:cNvPicPr>
            <a:picLocks noChangeAspect="1" noChangeArrowheads="1"/>
          </p:cNvPicPr>
          <p:nvPr/>
        </p:nvPicPr>
        <p:blipFill>
          <a:blip r:embed="rId5"/>
          <a:srcRect/>
          <a:stretch>
            <a:fillRect/>
          </a:stretch>
        </p:blipFill>
        <p:spPr bwMode="auto">
          <a:xfrm>
            <a:off x="4859338" y="4300538"/>
            <a:ext cx="3600450"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267200" y="685800"/>
            <a:ext cx="4191000" cy="838200"/>
          </a:xfrm>
        </p:spPr>
        <p:txBody>
          <a:bodyPr/>
          <a:lstStyle/>
          <a:p>
            <a:pPr algn="r" rtl="1" eaLnBrk="1" hangingPunct="1">
              <a:defRPr/>
            </a:pPr>
            <a:r>
              <a:rPr lang="ar-SA" sz="3200" b="1" smtClean="0">
                <a:solidFill>
                  <a:srgbClr val="FFCC00"/>
                </a:solidFill>
                <a:latin typeface="Traffic" pitchFamily="2" charset="-78"/>
                <a:cs typeface="Traffic" pitchFamily="2" charset="-78"/>
              </a:rPr>
              <a:t>درجه حفاظت  چراغ:</a:t>
            </a:r>
          </a:p>
        </p:txBody>
      </p:sp>
      <p:graphicFrame>
        <p:nvGraphicFramePr>
          <p:cNvPr id="14338" name="Object 6"/>
          <p:cNvGraphicFramePr>
            <a:graphicFrameLocks noChangeAspect="1"/>
          </p:cNvGraphicFramePr>
          <p:nvPr/>
        </p:nvGraphicFramePr>
        <p:xfrm>
          <a:off x="4876800" y="2590800"/>
          <a:ext cx="3905250" cy="2933700"/>
        </p:xfrm>
        <a:graphic>
          <a:graphicData uri="http://schemas.openxmlformats.org/presentationml/2006/ole">
            <mc:AlternateContent xmlns:mc="http://schemas.openxmlformats.org/markup-compatibility/2006">
              <mc:Choice xmlns:v="urn:schemas-microsoft-com:vml" Requires="v">
                <p:oleObj spid="_x0000_s14354" name="Bitmap Image" r:id="rId3" imgW="3448531" imgH="2114845" progId="Paint.Picture">
                  <p:embed/>
                </p:oleObj>
              </mc:Choice>
              <mc:Fallback>
                <p:oleObj name="Bitmap Image" r:id="rId3" imgW="3448531" imgH="2114845"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90800"/>
                        <a:ext cx="390525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8"/>
          <p:cNvGraphicFramePr>
            <a:graphicFrameLocks noChangeAspect="1"/>
          </p:cNvGraphicFramePr>
          <p:nvPr/>
        </p:nvGraphicFramePr>
        <p:xfrm>
          <a:off x="838200" y="2590800"/>
          <a:ext cx="3733800" cy="2928938"/>
        </p:xfrm>
        <a:graphic>
          <a:graphicData uri="http://schemas.openxmlformats.org/presentationml/2006/ole">
            <mc:AlternateContent xmlns:mc="http://schemas.openxmlformats.org/markup-compatibility/2006">
              <mc:Choice xmlns:v="urn:schemas-microsoft-com:vml" Requires="v">
                <p:oleObj spid="_x0000_s14355" name="Bitmap Image" r:id="rId5" imgW="3409524" imgH="2580952" progId="Paint.Picture">
                  <p:embed/>
                </p:oleObj>
              </mc:Choice>
              <mc:Fallback>
                <p:oleObj name="Bitmap Image" r:id="rId5" imgW="3409524" imgH="2580952" progId="Paint.Picture">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590800"/>
                        <a:ext cx="3733800" cy="292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untitled3"/>
          <p:cNvPicPr>
            <a:picLocks noChangeAspect="1" noChangeArrowheads="1"/>
          </p:cNvPicPr>
          <p:nvPr/>
        </p:nvPicPr>
        <p:blipFill>
          <a:blip r:embed="rId2"/>
          <a:srcRect/>
          <a:stretch>
            <a:fillRect/>
          </a:stretch>
        </p:blipFill>
        <p:spPr bwMode="auto">
          <a:xfrm>
            <a:off x="1763713" y="898525"/>
            <a:ext cx="5184775" cy="564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26"/>
          <p:cNvSpPr>
            <a:spLocks noGrp="1" noChangeArrowheads="1"/>
          </p:cNvSpPr>
          <p:nvPr>
            <p:ph type="title"/>
          </p:nvPr>
        </p:nvSpPr>
        <p:spPr>
          <a:xfrm>
            <a:off x="3733800" y="685800"/>
            <a:ext cx="4724400" cy="838200"/>
          </a:xfrm>
        </p:spPr>
        <p:txBody>
          <a:bodyPr/>
          <a:lstStyle/>
          <a:p>
            <a:pPr algn="r" rtl="1" eaLnBrk="1" hangingPunct="1">
              <a:defRPr/>
            </a:pPr>
            <a:r>
              <a:rPr lang="ar-SA" sz="3200" b="1" smtClean="0">
                <a:solidFill>
                  <a:srgbClr val="FFCC00"/>
                </a:solidFill>
                <a:latin typeface="Traffic" pitchFamily="2" charset="-78"/>
                <a:cs typeface="Traffic" pitchFamily="2" charset="-78"/>
              </a:rPr>
              <a:t>ضريب بهره روشنايي  چراغ:</a:t>
            </a:r>
          </a:p>
        </p:txBody>
      </p:sp>
      <p:sp>
        <p:nvSpPr>
          <p:cNvPr id="58372" name="Rectangle 1031"/>
          <p:cNvSpPr>
            <a:spLocks noGrp="1" noChangeArrowheads="1"/>
          </p:cNvSpPr>
          <p:nvPr>
            <p:ph idx="1"/>
          </p:nvPr>
        </p:nvSpPr>
        <p:spPr>
          <a:xfrm>
            <a:off x="914400" y="2286000"/>
            <a:ext cx="7772400" cy="3962400"/>
          </a:xfrm>
          <a:noFill/>
        </p:spPr>
        <p:txBody>
          <a:bodyPr/>
          <a:lstStyle/>
          <a:p>
            <a:pPr algn="just" rtl="1" eaLnBrk="1" hangingPunct="1">
              <a:buFont typeface="Wingdings" pitchFamily="2" charset="2"/>
              <a:buNone/>
            </a:pPr>
            <a:r>
              <a:rPr lang="ar-SA" b="0" smtClean="0">
                <a:latin typeface="Traffic" pitchFamily="2" charset="-78"/>
                <a:cs typeface="Traffic" pitchFamily="2" charset="-78"/>
              </a:rPr>
              <a:t>    </a:t>
            </a:r>
            <a:r>
              <a:rPr lang="ar-SA" sz="2400" b="0" smtClean="0">
                <a:latin typeface="Traffic" pitchFamily="2" charset="-78"/>
                <a:cs typeface="Traffic" pitchFamily="2" charset="-78"/>
              </a:rPr>
              <a:t>به دلايل مختلف تمام شار نوري توليد شده توسط چراغ به محل استفاده تابش نمي‏كند. ضريب بهره روشنايي چراغ </a:t>
            </a:r>
            <a:r>
              <a:rPr lang="en-US" sz="2400" b="0" smtClean="0">
                <a:latin typeface="Traffic" pitchFamily="2" charset="-78"/>
                <a:cs typeface="Traffic" pitchFamily="2" charset="-78"/>
              </a:rPr>
              <a:t>CU</a:t>
            </a:r>
            <a:r>
              <a:rPr lang="ar-SA" sz="2400" b="0" smtClean="0">
                <a:latin typeface="Traffic" pitchFamily="2" charset="-78"/>
                <a:cs typeface="Traffic" pitchFamily="2" charset="-78"/>
              </a:rPr>
              <a:t> بيان كننده نسبتي است از شار نوري عملي چراغ به شار نامي آن. عوامل متعددي روي بهره روشنايي چراغ مؤثر هستند:</a:t>
            </a:r>
            <a:endParaRPr lang="en-US" sz="2400" b="0" smtClean="0">
              <a:latin typeface="Traffic" pitchFamily="2" charset="-78"/>
              <a:cs typeface="Traffic" pitchFamily="2" charset="-78"/>
            </a:endParaRPr>
          </a:p>
          <a:p>
            <a:pPr algn="just" rtl="1" eaLnBrk="1" hangingPunct="1">
              <a:buFont typeface="Wingdings" pitchFamily="2" charset="2"/>
              <a:buNone/>
            </a:pPr>
            <a:r>
              <a:rPr lang="en-US" sz="2400" smtClean="0">
                <a:cs typeface="Traffic" pitchFamily="2" charset="-78"/>
              </a:rPr>
              <a:t>     </a:t>
            </a:r>
            <a:r>
              <a:rPr lang="ar-SA" sz="2400" smtClean="0">
                <a:solidFill>
                  <a:srgbClr val="FFCC00"/>
                </a:solidFill>
                <a:cs typeface="Traffic" pitchFamily="2" charset="-78"/>
              </a:rPr>
              <a:t>خصوصيات فني و جنس چراغ، جذب نور در داخل كاسه چراغ، ضريب انعكاس سطوح مكان كاربرد چراغ، ارتفاع طراحي مهمترين آنها هستند.</a:t>
            </a:r>
            <a:endParaRPr lang="en-US" sz="2400" smtClean="0">
              <a:solidFill>
                <a:srgbClr val="FFCC00"/>
              </a:solidFill>
              <a:cs typeface="Traffic" pitchFamily="2" charset="-78"/>
            </a:endParaRPr>
          </a:p>
          <a:p>
            <a:pPr algn="just" rtl="1" eaLnBrk="1" hangingPunct="1">
              <a:buFont typeface="Wingdings" pitchFamily="2" charset="2"/>
              <a:buNone/>
            </a:pPr>
            <a:r>
              <a:rPr lang="ar-SA" sz="2400" smtClean="0">
                <a:cs typeface="Traffic" pitchFamily="2" charset="-78"/>
              </a:rPr>
              <a:t>      به طور عملياتي اين ضريب هرگز به يك نمي‏رسد.</a:t>
            </a:r>
          </a:p>
          <a:p>
            <a:pPr algn="just" rtl="1" eaLnBrk="1" hangingPunct="1">
              <a:buFont typeface="Wingdings" pitchFamily="2" charset="2"/>
              <a:buNone/>
            </a:pPr>
            <a:endParaRPr lang="en-US" sz="2400" smtClean="0">
              <a:cs typeface="Traffic"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19200" y="2514600"/>
            <a:ext cx="7086600" cy="2286000"/>
          </a:xfrm>
        </p:spPr>
        <p:txBody>
          <a:bodyPr/>
          <a:lstStyle/>
          <a:p>
            <a:pPr algn="ctr" rtl="1" eaLnBrk="1" hangingPunct="1"/>
            <a:r>
              <a:rPr lang="ar-SA" sz="4000" smtClean="0">
                <a:solidFill>
                  <a:srgbClr val="FFCC00"/>
                </a:solidFill>
                <a:effectLst/>
                <a:cs typeface="B Titr" pitchFamily="2" charset="-78"/>
              </a:rPr>
              <a:t>اصول مهم در طراحي و نگهداري</a:t>
            </a:r>
            <a:r>
              <a:rPr lang="fa-IR" sz="4000" smtClean="0">
                <a:solidFill>
                  <a:srgbClr val="FFCC00"/>
                </a:solidFill>
                <a:effectLst/>
                <a:cs typeface="B Titr" pitchFamily="2" charset="-78"/>
              </a:rPr>
              <a:t/>
            </a:r>
            <a:br>
              <a:rPr lang="fa-IR" sz="4000" smtClean="0">
                <a:solidFill>
                  <a:srgbClr val="FFCC00"/>
                </a:solidFill>
                <a:effectLst/>
                <a:cs typeface="B Titr" pitchFamily="2" charset="-78"/>
              </a:rPr>
            </a:br>
            <a:r>
              <a:rPr lang="ar-SA" sz="4000" smtClean="0">
                <a:solidFill>
                  <a:srgbClr val="FFCC00"/>
                </a:solidFill>
                <a:effectLst/>
                <a:cs typeface="B Titr" pitchFamily="2" charset="-78"/>
              </a:rPr>
              <a:t> </a:t>
            </a:r>
            <a:br>
              <a:rPr lang="ar-SA" sz="4000" smtClean="0">
                <a:solidFill>
                  <a:srgbClr val="FFCC00"/>
                </a:solidFill>
                <a:effectLst/>
                <a:cs typeface="B Titr" pitchFamily="2" charset="-78"/>
              </a:rPr>
            </a:br>
            <a:r>
              <a:rPr lang="ar-SA" sz="4000" smtClean="0">
                <a:solidFill>
                  <a:srgbClr val="FFCC00"/>
                </a:solidFill>
                <a:effectLst/>
                <a:cs typeface="B Titr" pitchFamily="2" charset="-78"/>
              </a:rPr>
              <a:t>سيستم روشنايي مصنوعي</a:t>
            </a:r>
            <a:endParaRPr lang="en-US" sz="4000" smtClean="0">
              <a:solidFill>
                <a:srgbClr val="FFCC00"/>
              </a:solidFill>
              <a:effectLst/>
              <a:cs typeface="B Titr"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ChangeArrowheads="1"/>
          </p:cNvSpPr>
          <p:nvPr>
            <p:ph type="title"/>
          </p:nvPr>
        </p:nvSpPr>
        <p:spPr/>
        <p:txBody>
          <a:bodyPr/>
          <a:lstStyle/>
          <a:p>
            <a:pPr algn="r" rtl="1" eaLnBrk="1" hangingPunct="1">
              <a:defRPr/>
            </a:pPr>
            <a:r>
              <a:rPr lang="ar-SA" sz="2800" b="1" smtClean="0">
                <a:solidFill>
                  <a:srgbClr val="FFFF00"/>
                </a:solidFill>
                <a:cs typeface="Titr" pitchFamily="2" charset="-78"/>
              </a:rPr>
              <a:t>سيستمهاي تامين روشنايي مصنوعي</a:t>
            </a:r>
            <a:endParaRPr lang="en-US" sz="2800" b="1" smtClean="0">
              <a:solidFill>
                <a:srgbClr val="FFFF00"/>
              </a:solidFill>
              <a:cs typeface="Titr" pitchFamily="2" charset="-78"/>
            </a:endParaRPr>
          </a:p>
        </p:txBody>
      </p:sp>
      <p:sp>
        <p:nvSpPr>
          <p:cNvPr id="60419" name="Rectangle 1027"/>
          <p:cNvSpPr>
            <a:spLocks noGrp="1" noChangeArrowheads="1"/>
          </p:cNvSpPr>
          <p:nvPr>
            <p:ph idx="1"/>
          </p:nvPr>
        </p:nvSpPr>
        <p:spPr>
          <a:xfrm>
            <a:off x="2438400" y="2743200"/>
            <a:ext cx="6096000" cy="2743200"/>
          </a:xfrm>
        </p:spPr>
        <p:txBody>
          <a:bodyPr/>
          <a:lstStyle/>
          <a:p>
            <a:pPr algn="r" eaLnBrk="1" hangingPunct="1">
              <a:buFont typeface="Wingdings" pitchFamily="2" charset="2"/>
              <a:buNone/>
            </a:pPr>
            <a:r>
              <a:rPr lang="ar-SA" smtClean="0">
                <a:cs typeface="Traffic" pitchFamily="2" charset="-78"/>
              </a:rPr>
              <a:t>1- طراحي روشنايي داخلي</a:t>
            </a:r>
          </a:p>
          <a:p>
            <a:pPr algn="r" eaLnBrk="1" hangingPunct="1">
              <a:buFont typeface="Wingdings" pitchFamily="2" charset="2"/>
              <a:buNone/>
            </a:pPr>
            <a:r>
              <a:rPr lang="ar-SA" smtClean="0">
                <a:cs typeface="Traffic" pitchFamily="2" charset="-78"/>
              </a:rPr>
              <a:t>2- طراحي روشنايي محوطه اي</a:t>
            </a:r>
          </a:p>
          <a:p>
            <a:pPr algn="r" eaLnBrk="1" hangingPunct="1">
              <a:buFont typeface="Wingdings" pitchFamily="2" charset="2"/>
              <a:buNone/>
            </a:pPr>
            <a:r>
              <a:rPr lang="ar-SA" smtClean="0">
                <a:cs typeface="Traffic" pitchFamily="2" charset="-78"/>
              </a:rPr>
              <a:t>3- طراحي روشنايي جاده اي</a:t>
            </a:r>
          </a:p>
          <a:p>
            <a:pPr algn="r" eaLnBrk="1" hangingPunct="1">
              <a:buFont typeface="Wingdings" pitchFamily="2" charset="2"/>
              <a:buNone/>
            </a:pPr>
            <a:r>
              <a:rPr lang="ar-SA" smtClean="0">
                <a:cs typeface="Traffic" pitchFamily="2" charset="-78"/>
              </a:rPr>
              <a:t>4- طراحي روشنايي خاص و تبليغاتي</a:t>
            </a:r>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2547" y="404664"/>
            <a:ext cx="7315200" cy="1154097"/>
          </a:xfrm>
        </p:spPr>
        <p:txBody>
          <a:bodyPr/>
          <a:lstStyle/>
          <a:p>
            <a:pPr algn="r" rtl="1" eaLnBrk="1" hangingPunct="1"/>
            <a:r>
              <a:rPr lang="ar-SA" sz="2800" b="1" dirty="0" smtClean="0">
                <a:solidFill>
                  <a:srgbClr val="FFCC00"/>
                </a:solidFill>
                <a:effectLst/>
                <a:cs typeface="Titr" pitchFamily="2" charset="-78"/>
              </a:rPr>
              <a:t>سيستم هاي پخش روشنايي</a:t>
            </a:r>
            <a:endParaRPr lang="ar-SA" sz="3600" b="1" dirty="0" smtClean="0">
              <a:solidFill>
                <a:srgbClr val="FFCC00"/>
              </a:solidFill>
              <a:effectLst/>
            </a:endParaRPr>
          </a:p>
        </p:txBody>
      </p:sp>
      <p:pic>
        <p:nvPicPr>
          <p:cNvPr id="61444" name="Picture 1030"/>
          <p:cNvPicPr>
            <a:picLocks noChangeAspect="1" noChangeArrowheads="1"/>
          </p:cNvPicPr>
          <p:nvPr/>
        </p:nvPicPr>
        <p:blipFill>
          <a:blip r:embed="rId2"/>
          <a:srcRect/>
          <a:stretch>
            <a:fillRect/>
          </a:stretch>
        </p:blipFill>
        <p:spPr bwMode="auto">
          <a:xfrm>
            <a:off x="2195513" y="1773238"/>
            <a:ext cx="5545137"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algn="r" eaLnBrk="1" hangingPunct="1"/>
            <a:r>
              <a:rPr lang="fa-IR" sz="2800" smtClean="0">
                <a:solidFill>
                  <a:srgbClr val="FFCC00"/>
                </a:solidFill>
                <a:effectLst/>
                <a:cs typeface="B Titr" pitchFamily="2" charset="-78"/>
              </a:rPr>
              <a:t>اساس طراحی روشنایی داخلی</a:t>
            </a:r>
            <a:endParaRPr lang="en-US" sz="2800" smtClean="0">
              <a:solidFill>
                <a:srgbClr val="FFCC00"/>
              </a:solidFill>
              <a:effectLst/>
              <a:cs typeface="B Titr" pitchFamily="2" charset="-78"/>
            </a:endParaRPr>
          </a:p>
        </p:txBody>
      </p:sp>
      <p:graphicFrame>
        <p:nvGraphicFramePr>
          <p:cNvPr id="15362" name="Object 5"/>
          <p:cNvGraphicFramePr>
            <a:graphicFrameLocks noGrp="1" noChangeAspect="1"/>
          </p:cNvGraphicFramePr>
          <p:nvPr>
            <p:ph idx="1"/>
          </p:nvPr>
        </p:nvGraphicFramePr>
        <p:xfrm>
          <a:off x="1763713" y="3141663"/>
          <a:ext cx="5573712" cy="1439862"/>
        </p:xfrm>
        <a:graphic>
          <a:graphicData uri="http://schemas.openxmlformats.org/presentationml/2006/ole">
            <mc:AlternateContent xmlns:mc="http://schemas.openxmlformats.org/markup-compatibility/2006">
              <mc:Choice xmlns:v="urn:schemas-microsoft-com:vml" Requires="v">
                <p:oleObj spid="_x0000_s15370" name="Equation" r:id="rId3" imgW="1523880" imgH="393480" progId="Equation.3">
                  <p:embed/>
                </p:oleObj>
              </mc:Choice>
              <mc:Fallback>
                <p:oleObj name="Equation" r:id="rId3" imgW="1523880" imgH="393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141663"/>
                        <a:ext cx="5573712" cy="1439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3568" y="260648"/>
            <a:ext cx="7315200" cy="1154097"/>
          </a:xfrm>
        </p:spPr>
        <p:txBody>
          <a:bodyPr/>
          <a:lstStyle/>
          <a:p>
            <a:pPr algn="r" rtl="1" eaLnBrk="1" hangingPunct="1">
              <a:defRPr/>
            </a:pPr>
            <a:r>
              <a:rPr lang="ar-SA" sz="3200" dirty="0" smtClean="0">
                <a:solidFill>
                  <a:srgbClr val="FFFF00"/>
                </a:solidFill>
                <a:cs typeface="Titr" pitchFamily="2" charset="-78"/>
              </a:rPr>
              <a:t>مراحل طراحي روشنايي داخلي مصنوعي</a:t>
            </a:r>
            <a:endParaRPr lang="en-US" sz="3200" dirty="0" smtClean="0">
              <a:solidFill>
                <a:srgbClr val="FFFF00"/>
              </a:solidFill>
              <a:cs typeface="Titr" pitchFamily="2" charset="-78"/>
            </a:endParaRPr>
          </a:p>
        </p:txBody>
      </p:sp>
      <p:graphicFrame>
        <p:nvGraphicFramePr>
          <p:cNvPr id="16386" name="Object 5"/>
          <p:cNvGraphicFramePr>
            <a:graphicFrameLocks noGrp="1" noChangeAspect="1"/>
          </p:cNvGraphicFramePr>
          <p:nvPr>
            <p:ph sz="half" idx="1"/>
          </p:nvPr>
        </p:nvGraphicFramePr>
        <p:xfrm>
          <a:off x="0" y="2284413"/>
          <a:ext cx="3505200" cy="1728787"/>
        </p:xfrm>
        <a:graphic>
          <a:graphicData uri="http://schemas.openxmlformats.org/presentationml/2006/ole">
            <mc:AlternateContent xmlns:mc="http://schemas.openxmlformats.org/markup-compatibility/2006">
              <mc:Choice xmlns:v="urn:schemas-microsoft-com:vml" Requires="v">
                <p:oleObj spid="_x0000_s16426" name="Bitmap Image" r:id="rId3" imgW="4210638" imgH="2076740" progId="Paint.Picture">
                  <p:embed/>
                </p:oleObj>
              </mc:Choice>
              <mc:Fallback>
                <p:oleObj name="Bitmap Image" r:id="rId3" imgW="4210638" imgH="2076740"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4413"/>
                        <a:ext cx="3505200" cy="172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Rectangle 4"/>
          <p:cNvSpPr>
            <a:spLocks noGrp="1" noChangeArrowheads="1"/>
          </p:cNvSpPr>
          <p:nvPr>
            <p:ph sz="half" idx="2"/>
          </p:nvPr>
        </p:nvSpPr>
        <p:spPr>
          <a:xfrm>
            <a:off x="3563888" y="1772816"/>
            <a:ext cx="4953000" cy="4495800"/>
          </a:xfrm>
        </p:spPr>
        <p:txBody>
          <a:bodyPr>
            <a:normAutofit fontScale="92500" lnSpcReduction="20000"/>
          </a:bodyPr>
          <a:lstStyle/>
          <a:p>
            <a:pPr marL="533400" indent="-533400" algn="r" rtl="1" eaLnBrk="1" hangingPunct="1">
              <a:buFont typeface="Wingdings" pitchFamily="2" charset="2"/>
              <a:buAutoNum type="arabicPeriod"/>
            </a:pPr>
            <a:r>
              <a:rPr lang="ar-SA" sz="1600" dirty="0" smtClean="0"/>
              <a:t>انتخاب سيستم روشنايي</a:t>
            </a:r>
          </a:p>
          <a:p>
            <a:pPr marL="533400" indent="-533400" algn="r" rtl="1" eaLnBrk="1" hangingPunct="1">
              <a:buFont typeface="Wingdings" pitchFamily="2" charset="2"/>
              <a:buAutoNum type="arabicPeriod"/>
            </a:pPr>
            <a:r>
              <a:rPr lang="ar-SA" sz="1600" dirty="0" smtClean="0"/>
              <a:t>انتخاب لامپ و چراغ</a:t>
            </a:r>
          </a:p>
          <a:p>
            <a:pPr marL="533400" indent="-533400" algn="r" rtl="1" eaLnBrk="1" hangingPunct="1">
              <a:buFont typeface="Wingdings" pitchFamily="2" charset="2"/>
              <a:buAutoNum type="arabicPeriod"/>
            </a:pPr>
            <a:r>
              <a:rPr lang="ar-SA" sz="1600" dirty="0" smtClean="0"/>
              <a:t>تعيين متوسط شدت روشنايي مورد نياز</a:t>
            </a:r>
            <a:r>
              <a:rPr lang="en-US" sz="1600" dirty="0" smtClean="0"/>
              <a:t> </a:t>
            </a:r>
            <a:r>
              <a:rPr lang="en-US" sz="1600" dirty="0" err="1" smtClean="0"/>
              <a:t>E</a:t>
            </a:r>
            <a:r>
              <a:rPr lang="en-US" sz="1600" baseline="-25000" dirty="0" err="1" smtClean="0"/>
              <a:t>avg</a:t>
            </a:r>
            <a:r>
              <a:rPr lang="en-US" sz="1600" baseline="-25000" dirty="0" smtClean="0"/>
              <a:t> </a:t>
            </a:r>
            <a:endParaRPr lang="ar-SA" sz="1600" dirty="0" smtClean="0"/>
          </a:p>
          <a:p>
            <a:pPr marL="533400" indent="-533400" algn="r" rtl="1" eaLnBrk="1" hangingPunct="1">
              <a:buFont typeface="Wingdings" pitchFamily="2" charset="2"/>
              <a:buAutoNum type="arabicPeriod"/>
            </a:pPr>
            <a:r>
              <a:rPr lang="ar-SA" sz="1600" dirty="0" smtClean="0"/>
              <a:t>تعيين ارتفاع طراحي و محاسبه نسبت فضا </a:t>
            </a:r>
          </a:p>
          <a:p>
            <a:pPr marL="533400" indent="-533400" algn="r" rtl="1" eaLnBrk="1" hangingPunct="1">
              <a:buFont typeface="Wingdings" pitchFamily="2" charset="2"/>
              <a:buAutoNum type="arabicPeriod"/>
            </a:pPr>
            <a:r>
              <a:rPr lang="ar-SA" sz="1600" dirty="0" smtClean="0"/>
              <a:t>محاسبات و تعيين ضرايب انعكاس سطوح داخلي و ضرايب مؤثر آنها</a:t>
            </a:r>
          </a:p>
          <a:p>
            <a:pPr marL="533400" indent="-533400" algn="r" rtl="1" eaLnBrk="1" hangingPunct="1">
              <a:buFont typeface="Wingdings" pitchFamily="2" charset="2"/>
              <a:buAutoNum type="arabicPeriod"/>
            </a:pPr>
            <a:r>
              <a:rPr lang="ar-SA" sz="1600" dirty="0" smtClean="0"/>
              <a:t>تعيين ضريب بهره روشنايي سيستم </a:t>
            </a:r>
            <a:r>
              <a:rPr lang="en-US" sz="1600" dirty="0" smtClean="0"/>
              <a:t>CU</a:t>
            </a:r>
            <a:endParaRPr lang="ar-SA" sz="1600" dirty="0" smtClean="0"/>
          </a:p>
          <a:p>
            <a:pPr marL="533400" indent="-533400" algn="r" rtl="1" eaLnBrk="1" hangingPunct="1">
              <a:buFont typeface="Wingdings" pitchFamily="2" charset="2"/>
              <a:buAutoNum type="arabicPeriod"/>
            </a:pPr>
            <a:r>
              <a:rPr lang="ar-SA" sz="1600" dirty="0" smtClean="0"/>
              <a:t>تعيين ضريب مجموع افت روشنايي</a:t>
            </a:r>
            <a:r>
              <a:rPr lang="en-US" sz="1600" dirty="0" smtClean="0"/>
              <a:t> TLLF</a:t>
            </a:r>
            <a:endParaRPr lang="ar-SA" sz="1600" dirty="0" smtClean="0"/>
          </a:p>
          <a:p>
            <a:pPr marL="533400" indent="-533400" algn="r" rtl="1" eaLnBrk="1" hangingPunct="1">
              <a:buFont typeface="Wingdings" pitchFamily="2" charset="2"/>
              <a:buAutoNum type="arabicPeriod"/>
            </a:pPr>
            <a:endParaRPr lang="ar-SA" sz="1600" dirty="0" smtClean="0"/>
          </a:p>
          <a:p>
            <a:pPr marL="533400" indent="-533400" algn="r" rtl="1" eaLnBrk="1" hangingPunct="1">
              <a:buFont typeface="Wingdings" pitchFamily="2" charset="2"/>
              <a:buAutoNum type="arabicPeriod"/>
            </a:pPr>
            <a:endParaRPr lang="ar-SA" sz="1600" dirty="0" smtClean="0"/>
          </a:p>
          <a:p>
            <a:pPr marL="533400" indent="-533400" algn="r" rtl="1" eaLnBrk="1" hangingPunct="1">
              <a:buFont typeface="Wingdings" pitchFamily="2" charset="2"/>
              <a:buAutoNum type="arabicPeriod"/>
            </a:pPr>
            <a:r>
              <a:rPr lang="ar-SA" sz="1600" dirty="0" smtClean="0"/>
              <a:t>محاسبه توان نوري كل مورد نياز </a:t>
            </a:r>
          </a:p>
          <a:p>
            <a:pPr marL="533400" indent="-533400" algn="r" rtl="1" eaLnBrk="1" hangingPunct="1">
              <a:buFont typeface="Wingdings" pitchFamily="2" charset="2"/>
              <a:buAutoNum type="arabicPeriod"/>
            </a:pPr>
            <a:r>
              <a:rPr lang="ar-SA" sz="1600" dirty="0" smtClean="0"/>
              <a:t>محاسبه تعدادچراغ مورد نياز</a:t>
            </a:r>
          </a:p>
          <a:p>
            <a:pPr marL="533400" indent="-533400" algn="r" rtl="1" eaLnBrk="1" hangingPunct="1">
              <a:buFont typeface="Wingdings" pitchFamily="2" charset="2"/>
              <a:buAutoNum type="arabicPeriod"/>
            </a:pPr>
            <a:r>
              <a:rPr lang="ar-SA" sz="1600" dirty="0" smtClean="0"/>
              <a:t>چيدمان چراغها</a:t>
            </a:r>
          </a:p>
          <a:p>
            <a:pPr marL="533400" indent="-533400" algn="r" rtl="1" eaLnBrk="1" hangingPunct="1">
              <a:buFont typeface="Wingdings" pitchFamily="2" charset="2"/>
              <a:buAutoNum type="arabicPeriod"/>
            </a:pPr>
            <a:r>
              <a:rPr lang="ar-SA" sz="1600" dirty="0" smtClean="0"/>
              <a:t>كنترل محاسبات</a:t>
            </a:r>
          </a:p>
          <a:p>
            <a:pPr marL="533400" indent="-533400" algn="r" rtl="1" eaLnBrk="1" hangingPunct="1">
              <a:buFont typeface="Wingdings" pitchFamily="2" charset="2"/>
              <a:buAutoNum type="arabicPeriod"/>
            </a:pPr>
            <a:r>
              <a:rPr lang="ar-SA" sz="1600" dirty="0" smtClean="0"/>
              <a:t>ترسيم نقشه ها</a:t>
            </a:r>
          </a:p>
          <a:p>
            <a:pPr marL="533400" indent="-533400" algn="r" rtl="1" eaLnBrk="1" hangingPunct="1">
              <a:buFont typeface="Wingdings" pitchFamily="2" charset="2"/>
              <a:buAutoNum type="arabicPeriod"/>
            </a:pPr>
            <a:endParaRPr lang="en-US" sz="1600" dirty="0" smtClean="0"/>
          </a:p>
        </p:txBody>
      </p:sp>
      <p:graphicFrame>
        <p:nvGraphicFramePr>
          <p:cNvPr id="16387" name="Object 6"/>
          <p:cNvGraphicFramePr>
            <a:graphicFrameLocks noChangeAspect="1"/>
          </p:cNvGraphicFramePr>
          <p:nvPr/>
        </p:nvGraphicFramePr>
        <p:xfrm>
          <a:off x="914400" y="4400550"/>
          <a:ext cx="1457325" cy="552450"/>
        </p:xfrm>
        <a:graphic>
          <a:graphicData uri="http://schemas.openxmlformats.org/presentationml/2006/ole">
            <mc:AlternateContent xmlns:mc="http://schemas.openxmlformats.org/markup-compatibility/2006">
              <mc:Choice xmlns:v="urn:schemas-microsoft-com:vml" Requires="v">
                <p:oleObj spid="_x0000_s16427" name="Bitmap Image" r:id="rId5" imgW="1457143" imgH="552527" progId="Paint.Picture">
                  <p:embed/>
                </p:oleObj>
              </mc:Choice>
              <mc:Fallback>
                <p:oleObj name="Bitmap Image" r:id="rId5" imgW="1457143" imgH="552527"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400550"/>
                        <a:ext cx="14573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7"/>
          <p:cNvGraphicFramePr>
            <a:graphicFrameLocks noChangeAspect="1"/>
          </p:cNvGraphicFramePr>
          <p:nvPr/>
        </p:nvGraphicFramePr>
        <p:xfrm>
          <a:off x="3886200" y="4191000"/>
          <a:ext cx="4267200" cy="438150"/>
        </p:xfrm>
        <a:graphic>
          <a:graphicData uri="http://schemas.openxmlformats.org/presentationml/2006/ole">
            <mc:AlternateContent xmlns:mc="http://schemas.openxmlformats.org/markup-compatibility/2006">
              <mc:Choice xmlns:v="urn:schemas-microsoft-com:vml" Requires="v">
                <p:oleObj spid="_x0000_s16428" name="Bitmap Image" r:id="rId7" imgW="4266667" imgH="438095" progId="Paint.Picture">
                  <p:embed/>
                </p:oleObj>
              </mc:Choice>
              <mc:Fallback>
                <p:oleObj name="Bitmap Image" r:id="rId7" imgW="4266667" imgH="438095" progId="Paint.Picture">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4191000"/>
                        <a:ext cx="42672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8"/>
          <p:cNvGraphicFramePr>
            <a:graphicFrameLocks noChangeAspect="1"/>
          </p:cNvGraphicFramePr>
          <p:nvPr/>
        </p:nvGraphicFramePr>
        <p:xfrm>
          <a:off x="3962400" y="5105400"/>
          <a:ext cx="1257300" cy="657225"/>
        </p:xfrm>
        <a:graphic>
          <a:graphicData uri="http://schemas.openxmlformats.org/presentationml/2006/ole">
            <mc:AlternateContent xmlns:mc="http://schemas.openxmlformats.org/markup-compatibility/2006">
              <mc:Choice xmlns:v="urn:schemas-microsoft-com:vml" Requires="v">
                <p:oleObj spid="_x0000_s16429" name="Bitmap Image" r:id="rId9" imgW="1257476" imgH="657317" progId="Paint.Picture">
                  <p:embed/>
                </p:oleObj>
              </mc:Choice>
              <mc:Fallback>
                <p:oleObj name="Bitmap Image" r:id="rId9" imgW="1257476" imgH="657317" progId="Paint.Picture">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5105400"/>
                        <a:ext cx="12573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9"/>
          <p:cNvGraphicFramePr>
            <a:graphicFrameLocks noChangeAspect="1"/>
          </p:cNvGraphicFramePr>
          <p:nvPr/>
        </p:nvGraphicFramePr>
        <p:xfrm>
          <a:off x="4267200" y="5791200"/>
          <a:ext cx="771525" cy="666750"/>
        </p:xfrm>
        <a:graphic>
          <a:graphicData uri="http://schemas.openxmlformats.org/presentationml/2006/ole">
            <mc:AlternateContent xmlns:mc="http://schemas.openxmlformats.org/markup-compatibility/2006">
              <mc:Choice xmlns:v="urn:schemas-microsoft-com:vml" Requires="v">
                <p:oleObj spid="_x0000_s16430" name="Bitmap Image" r:id="rId11" imgW="771429" imgH="666667" progId="Paint.Picture">
                  <p:embed/>
                </p:oleObj>
              </mc:Choice>
              <mc:Fallback>
                <p:oleObj name="Bitmap Image" r:id="rId11" imgW="771429" imgH="666667" progId="Paint.Picture">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7200" y="5791200"/>
                        <a:ext cx="7715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Rectangle 6"/>
          <p:cNvSpPr>
            <a:spLocks noGrp="1" noChangeArrowheads="1"/>
          </p:cNvSpPr>
          <p:nvPr>
            <p:ph type="title"/>
          </p:nvPr>
        </p:nvSpPr>
        <p:spPr>
          <a:xfrm>
            <a:off x="323528" y="404664"/>
            <a:ext cx="7315200" cy="1154097"/>
          </a:xfrm>
        </p:spPr>
        <p:txBody>
          <a:bodyPr/>
          <a:lstStyle/>
          <a:p>
            <a:pPr algn="r" rtl="1" eaLnBrk="1" hangingPunct="1">
              <a:defRPr/>
            </a:pPr>
            <a:r>
              <a:rPr lang="ar-SA" sz="3200" b="1" dirty="0" smtClean="0">
                <a:solidFill>
                  <a:srgbClr val="FFFF00"/>
                </a:solidFill>
              </a:rPr>
              <a:t>نحوه چيدمان چراغها</a:t>
            </a:r>
          </a:p>
        </p:txBody>
      </p:sp>
      <p:pic>
        <p:nvPicPr>
          <p:cNvPr id="62468" name="Picture 3"/>
          <p:cNvPicPr>
            <a:picLocks noChangeAspect="1" noChangeArrowheads="1"/>
          </p:cNvPicPr>
          <p:nvPr/>
        </p:nvPicPr>
        <p:blipFill>
          <a:blip r:embed="rId2"/>
          <a:srcRect/>
          <a:stretch>
            <a:fillRect/>
          </a:stretch>
        </p:blipFill>
        <p:spPr bwMode="auto">
          <a:xfrm>
            <a:off x="1979613" y="2133600"/>
            <a:ext cx="5400675" cy="363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533400" y="599529"/>
            <a:ext cx="7315200" cy="1154097"/>
          </a:xfrm>
        </p:spPr>
        <p:txBody>
          <a:bodyPr/>
          <a:lstStyle/>
          <a:p>
            <a:pPr algn="r" rtl="1" eaLnBrk="1" hangingPunct="1">
              <a:defRPr/>
            </a:pPr>
            <a:r>
              <a:rPr lang="ar-SA" sz="3600" b="1" dirty="0" smtClean="0">
                <a:solidFill>
                  <a:srgbClr val="FFFF00"/>
                </a:solidFill>
              </a:rPr>
              <a:t>نحوه نصب چراغها</a:t>
            </a:r>
          </a:p>
        </p:txBody>
      </p:sp>
      <p:pic>
        <p:nvPicPr>
          <p:cNvPr id="63492" name="Picture 1037"/>
          <p:cNvPicPr>
            <a:picLocks noChangeAspect="1" noChangeArrowheads="1"/>
          </p:cNvPicPr>
          <p:nvPr/>
        </p:nvPicPr>
        <p:blipFill>
          <a:blip r:embed="rId2"/>
          <a:srcRect/>
          <a:stretch>
            <a:fillRect/>
          </a:stretch>
        </p:blipFill>
        <p:spPr bwMode="auto">
          <a:xfrm>
            <a:off x="539750" y="2400300"/>
            <a:ext cx="7920038" cy="3135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p:nvPr>
        </p:nvSpPr>
        <p:spPr/>
        <p:txBody>
          <a:bodyPr/>
          <a:lstStyle/>
          <a:p>
            <a:pPr algn="r" rtl="1" eaLnBrk="1" hangingPunct="1">
              <a:defRPr/>
            </a:pPr>
            <a:r>
              <a:rPr lang="ar-SA" sz="3600" b="1" smtClean="0">
                <a:solidFill>
                  <a:srgbClr val="FFFF00"/>
                </a:solidFill>
              </a:rPr>
              <a:t>جدول خلاصه محاسبات طراحي</a:t>
            </a:r>
          </a:p>
        </p:txBody>
      </p:sp>
      <p:graphicFrame>
        <p:nvGraphicFramePr>
          <p:cNvPr id="17410" name="Object 3"/>
          <p:cNvGraphicFramePr>
            <a:graphicFrameLocks noGrp="1" noChangeAspect="1"/>
          </p:cNvGraphicFramePr>
          <p:nvPr>
            <p:ph idx="1"/>
          </p:nvPr>
        </p:nvGraphicFramePr>
        <p:xfrm>
          <a:off x="1906588" y="2449513"/>
          <a:ext cx="4552950" cy="3400425"/>
        </p:xfrm>
        <a:graphic>
          <a:graphicData uri="http://schemas.openxmlformats.org/presentationml/2006/ole">
            <mc:AlternateContent xmlns:mc="http://schemas.openxmlformats.org/markup-compatibility/2006">
              <mc:Choice xmlns:v="urn:schemas-microsoft-com:vml" Requires="v">
                <p:oleObj spid="_x0000_s17418" name="Bitmap Image" r:id="rId3" imgW="4552381" imgH="3400900" progId="Paint.Picture">
                  <p:embed/>
                </p:oleObj>
              </mc:Choice>
              <mc:Fallback>
                <p:oleObj name="Bitmap Image" r:id="rId3" imgW="4552381" imgH="340090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588" y="2449513"/>
                        <a:ext cx="4552950" cy="340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752600" y="2514600"/>
            <a:ext cx="7086600" cy="2286000"/>
          </a:xfrm>
        </p:spPr>
        <p:txBody>
          <a:bodyPr/>
          <a:lstStyle/>
          <a:p>
            <a:pPr algn="ctr" rtl="1" eaLnBrk="1" hangingPunct="1"/>
            <a:r>
              <a:rPr lang="ar-SA" sz="3600" smtClean="0">
                <a:solidFill>
                  <a:srgbClr val="FFCC00"/>
                </a:solidFill>
                <a:effectLst/>
                <a:cs typeface="B Titr" pitchFamily="2" charset="-78"/>
              </a:rPr>
              <a:t>روشهاي اندازه گيري و ارزيابي</a:t>
            </a:r>
            <a:r>
              <a:rPr lang="fa-IR" sz="3600" smtClean="0">
                <a:solidFill>
                  <a:srgbClr val="FFCC00"/>
                </a:solidFill>
                <a:effectLst/>
                <a:cs typeface="B Titr" pitchFamily="2" charset="-78"/>
              </a:rPr>
              <a:t/>
            </a:r>
            <a:br>
              <a:rPr lang="fa-IR" sz="3600" smtClean="0">
                <a:solidFill>
                  <a:srgbClr val="FFCC00"/>
                </a:solidFill>
                <a:effectLst/>
                <a:cs typeface="B Titr" pitchFamily="2" charset="-78"/>
              </a:rPr>
            </a:br>
            <a:r>
              <a:rPr lang="ar-SA" sz="3600" smtClean="0">
                <a:solidFill>
                  <a:srgbClr val="FFCC00"/>
                </a:solidFill>
                <a:effectLst/>
                <a:cs typeface="B Titr" pitchFamily="2" charset="-78"/>
              </a:rPr>
              <a:t>  </a:t>
            </a:r>
            <a:br>
              <a:rPr lang="ar-SA" sz="3600" smtClean="0">
                <a:solidFill>
                  <a:srgbClr val="FFCC00"/>
                </a:solidFill>
                <a:effectLst/>
                <a:cs typeface="B Titr" pitchFamily="2" charset="-78"/>
              </a:rPr>
            </a:br>
            <a:r>
              <a:rPr lang="ar-SA" sz="3600" smtClean="0">
                <a:solidFill>
                  <a:srgbClr val="FFCC00"/>
                </a:solidFill>
                <a:effectLst/>
                <a:cs typeface="B Titr" pitchFamily="2" charset="-78"/>
              </a:rPr>
              <a:t>سيستم تامين روشنايي</a:t>
            </a:r>
            <a:r>
              <a:rPr lang="fa-IR" sz="3600" smtClean="0">
                <a:solidFill>
                  <a:srgbClr val="FFCC00"/>
                </a:solidFill>
                <a:effectLst/>
                <a:cs typeface="B Titr" pitchFamily="2" charset="-78"/>
              </a:rPr>
              <a:t> مصنوعی</a:t>
            </a:r>
            <a:endParaRPr lang="en-US" sz="3600" smtClean="0">
              <a:solidFill>
                <a:srgbClr val="FFCC00"/>
              </a:solidFill>
              <a:effectLst/>
              <a:cs typeface="B Tit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0" y="332656"/>
            <a:ext cx="7315200" cy="1154097"/>
          </a:xfrm>
        </p:spPr>
        <p:txBody>
          <a:bodyPr/>
          <a:lstStyle/>
          <a:p>
            <a:r>
              <a:rPr lang="fa-IR" b="1" dirty="0" smtClean="0">
                <a:cs typeface="2  Mitra" pitchFamily="2" charset="-78"/>
              </a:rPr>
              <a:t>نور چیست؟</a:t>
            </a:r>
            <a:endParaRPr lang="en-US" b="1" dirty="0">
              <a:cs typeface="2  Mitra" pitchFamily="2" charset="-78"/>
            </a:endParaRPr>
          </a:p>
        </p:txBody>
      </p:sp>
      <p:sp>
        <p:nvSpPr>
          <p:cNvPr id="3" name="Content Placeholder 2"/>
          <p:cNvSpPr>
            <a:spLocks noGrp="1"/>
          </p:cNvSpPr>
          <p:nvPr>
            <p:ph idx="1"/>
          </p:nvPr>
        </p:nvSpPr>
        <p:spPr>
          <a:xfrm>
            <a:off x="1043608" y="1844824"/>
            <a:ext cx="7488832" cy="4536504"/>
          </a:xfrm>
        </p:spPr>
        <p:txBody>
          <a:bodyPr>
            <a:noAutofit/>
          </a:bodyPr>
          <a:lstStyle/>
          <a:p>
            <a:pPr algn="just" rtl="1"/>
            <a:r>
              <a:rPr lang="fa-IR" sz="1800" dirty="0">
                <a:cs typeface="B Traffic" pitchFamily="2" charset="-78"/>
              </a:rPr>
              <a:t>نور چیست ؟نور دارای تعریف دقیقی نیست، جسمی شناخته شده یا مدل مشخصی که شبیه آن باشد وجود ندارد. البته برای درک</a:t>
            </a:r>
            <a:r>
              <a:rPr lang="en-US" sz="1800" dirty="0">
                <a:cs typeface="B Traffic" pitchFamily="2" charset="-78"/>
              </a:rPr>
              <a:t>LEDS.ir </a:t>
            </a:r>
            <a:r>
              <a:rPr lang="fa-IR" sz="1800" dirty="0">
                <a:cs typeface="B Traffic" pitchFamily="2" charset="-78"/>
              </a:rPr>
              <a:t>هر چیز نیاز به مبتنی بر شباهت عینی نیست . نظریه الکترومغناطیسی و نظریه کوانتومی با هم ایجاد یک نظریه نامتناقض و بدون ابهام می‌کنند که تمام پدیده‌های نوری را توجیه می‌کنند</a:t>
            </a:r>
            <a:r>
              <a:rPr lang="en-US" sz="1800" dirty="0">
                <a:cs typeface="B Traffic" pitchFamily="2" charset="-78"/>
              </a:rPr>
              <a:t>.</a:t>
            </a:r>
            <a:r>
              <a:rPr lang="fa-IR" sz="1800" dirty="0">
                <a:cs typeface="B Traffic" pitchFamily="2" charset="-78"/>
              </a:rPr>
              <a:t>نظریه ماکسول درباره انتشار نور بحث می‌کند در حالیکه نظریه کوانتومی بر هم کنش نور و ماده یا جذب و نشر آن . از آمیختن این دو نظریه ، نظریه جامعی که </a:t>
            </a:r>
            <a:r>
              <a:rPr lang="fa-IR" sz="1800" dirty="0">
                <a:cs typeface="B Traffic" pitchFamily="2" charset="-78"/>
                <a:hlinkClick r:id="rId2" tooltip="الکترودینامیک کوانتومی"/>
              </a:rPr>
              <a:t>الکترودینامیک کوانتومی</a:t>
            </a:r>
            <a:r>
              <a:rPr lang="en-US" sz="1800" dirty="0">
                <a:cs typeface="B Traffic" pitchFamily="2" charset="-78"/>
              </a:rPr>
              <a:t> </a:t>
            </a:r>
            <a:r>
              <a:rPr lang="fa-IR" sz="1800" dirty="0">
                <a:cs typeface="B Traffic" pitchFamily="2" charset="-78"/>
              </a:rPr>
              <a:t>نام دارد ، شکل می‌گیرد. چون نظریه‌های الکترو مغناطیسی و کوانتومی علاوه بر پدیده‌های مربوط به تابش بسیاری از پدیده‌های دیگر را نیز تشریح می‌کنند منصفانه می‌توان فرض کرد که مشاهدات تجربی امروز را لااقل در قالب </a:t>
            </a:r>
            <a:r>
              <a:rPr lang="fa-IR" sz="1800" dirty="0">
                <a:cs typeface="B Traffic" pitchFamily="2" charset="-78"/>
                <a:hlinkClick r:id="rId3" tooltip="ریاضی"/>
              </a:rPr>
              <a:t>ریاضی</a:t>
            </a:r>
            <a:r>
              <a:rPr lang="en-US" sz="1800" dirty="0">
                <a:cs typeface="B Traffic" pitchFamily="2" charset="-78"/>
              </a:rPr>
              <a:t> </a:t>
            </a:r>
            <a:r>
              <a:rPr lang="fa-IR" sz="1800" dirty="0">
                <a:cs typeface="B Traffic" pitchFamily="2" charset="-78"/>
              </a:rPr>
              <a:t>جوابگو است. سرشت نور کاملاً شناخته شده‌است اما باز این پرسش باقی می ماند که واقعیت نور چیست ؟</a:t>
            </a:r>
            <a:r>
              <a:rPr lang="fa-IR" sz="1800" dirty="0">
                <a:cs typeface="B Traffic" pitchFamily="2" charset="-78"/>
                <a:hlinkClick r:id="rId4" tooltip="ایزاک نیوتن"/>
              </a:rPr>
              <a:t>ایزاک نیوتن</a:t>
            </a:r>
            <a:r>
              <a:rPr lang="en-US" sz="1800" dirty="0">
                <a:cs typeface="B Traffic" pitchFamily="2" charset="-78"/>
              </a:rPr>
              <a:t> </a:t>
            </a:r>
            <a:r>
              <a:rPr lang="fa-IR" sz="1800" dirty="0">
                <a:cs typeface="B Traffic" pitchFamily="2" charset="-78"/>
              </a:rPr>
              <a:t>درباره نور نوشته: پرتوهای نور ذرات کوچکی هستند که از یک جسم نورانی نشر می‌شوند ، احتمالاً نیوتن نور را به این دلیل به صورت ذره در نظر گرفته است که در محیط‌های </a:t>
            </a:r>
            <a:r>
              <a:rPr lang="fa-IR" sz="1800" dirty="0">
                <a:cs typeface="B Traffic" pitchFamily="2" charset="-78"/>
                <a:hlinkClick r:id="rId5" tooltip="همگن"/>
              </a:rPr>
              <a:t>همگن</a:t>
            </a:r>
            <a:r>
              <a:rPr lang="en-US" sz="1800" dirty="0">
                <a:cs typeface="B Traffic" pitchFamily="2" charset="-78"/>
              </a:rPr>
              <a:t> </a:t>
            </a:r>
            <a:r>
              <a:rPr lang="fa-IR" sz="1800" dirty="0">
                <a:cs typeface="B Traffic" pitchFamily="2" charset="-78"/>
              </a:rPr>
              <a:t>به نظر می‌رسد و در امتداد خط مستقیم منتشر می‌شوند که این امر را یک قانون است و بوجود آمدن </a:t>
            </a:r>
            <a:r>
              <a:rPr lang="fa-IR" sz="1800" dirty="0">
                <a:cs typeface="B Traffic" pitchFamily="2" charset="-78"/>
                <a:hlinkClick r:id="rId6" tooltip="سایه"/>
              </a:rPr>
              <a:t>سایه</a:t>
            </a:r>
            <a:r>
              <a:rPr lang="en-US" sz="1800" dirty="0">
                <a:cs typeface="B Traffic" pitchFamily="2" charset="-78"/>
              </a:rPr>
              <a:t> </a:t>
            </a:r>
            <a:r>
              <a:rPr lang="fa-IR" sz="1800" dirty="0">
                <a:cs typeface="B Traffic" pitchFamily="2" charset="-78"/>
              </a:rPr>
              <a:t>دلیل بر اعتبار آن است</a:t>
            </a:r>
            <a:r>
              <a:rPr lang="en-US" sz="1800" dirty="0">
                <a:cs typeface="B Traffic" pitchFamily="2" charset="-78"/>
              </a:rPr>
              <a:t> .</a:t>
            </a:r>
            <a:r>
              <a:rPr lang="fa-IR" sz="1800" dirty="0">
                <a:cs typeface="B Traffic" pitchFamily="2" charset="-78"/>
              </a:rPr>
              <a:t>هم‌زمان با نیوتن، </a:t>
            </a:r>
            <a:r>
              <a:rPr lang="fa-IR" sz="1800" dirty="0">
                <a:cs typeface="B Traffic" pitchFamily="2" charset="-78"/>
                <a:hlinkClick r:id="rId7" tooltip="کریسیتان هویگنس (هنوز ایجاد نشده)"/>
              </a:rPr>
              <a:t>کریسیتان هویگنس</a:t>
            </a:r>
            <a:r>
              <a:rPr lang="en-US" sz="1800" dirty="0">
                <a:cs typeface="B Traffic" pitchFamily="2" charset="-78"/>
              </a:rPr>
              <a:t> (Christian Huygens  1629 – 1695 ) </a:t>
            </a:r>
            <a:r>
              <a:rPr lang="fa-IR" sz="1800" dirty="0">
                <a:cs typeface="B Traffic" pitchFamily="2" charset="-78"/>
              </a:rPr>
              <a:t>بیان کننده نظری دیگری بود که در آن حرکت نور به صورت موجی است و از چشمه‌های نوری به تمام جهات پخش می‌شود</a:t>
            </a:r>
            <a:endParaRPr lang="en-US" sz="1800" dirty="0">
              <a:cs typeface="B Traffic" pitchFamily="2" charset="-78"/>
            </a:endParaRPr>
          </a:p>
        </p:txBody>
      </p:sp>
    </p:spTree>
    <p:extLst>
      <p:ext uri="{BB962C8B-B14F-4D97-AF65-F5344CB8AC3E}">
        <p14:creationId xmlns:p14="http://schemas.microsoft.com/office/powerpoint/2010/main" val="452285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gn="r" rtl="1" eaLnBrk="1" hangingPunct="1">
              <a:defRPr/>
            </a:pPr>
            <a:r>
              <a:rPr lang="ar-SA" sz="4000" b="1" smtClean="0">
                <a:solidFill>
                  <a:srgbClr val="FFFF00"/>
                </a:solidFill>
              </a:rPr>
              <a:t>نكات مهم در ارزيابي روشنايي</a:t>
            </a:r>
            <a:endParaRPr lang="en-US" sz="4000" b="1" smtClean="0">
              <a:solidFill>
                <a:srgbClr val="FFFF00"/>
              </a:solidFill>
            </a:endParaRPr>
          </a:p>
        </p:txBody>
      </p:sp>
      <p:sp>
        <p:nvSpPr>
          <p:cNvPr id="65539" name="Rectangle 3"/>
          <p:cNvSpPr>
            <a:spLocks noGrp="1" noChangeArrowheads="1"/>
          </p:cNvSpPr>
          <p:nvPr>
            <p:ph idx="1"/>
          </p:nvPr>
        </p:nvSpPr>
        <p:spPr>
          <a:xfrm>
            <a:off x="539552" y="2924944"/>
            <a:ext cx="7620000" cy="3048000"/>
          </a:xfrm>
        </p:spPr>
        <p:txBody>
          <a:bodyPr/>
          <a:lstStyle/>
          <a:p>
            <a:pPr algn="just" rtl="1" eaLnBrk="1" hangingPunct="1">
              <a:buFont typeface="Wingdings" pitchFamily="2" charset="2"/>
              <a:buNone/>
            </a:pPr>
            <a:r>
              <a:rPr lang="ar-SA" sz="2400" dirty="0" smtClean="0">
                <a:cs typeface="Nazanin" pitchFamily="2" charset="-78"/>
              </a:rPr>
              <a:t>الف - تعيين هدف اندازه‏گيري </a:t>
            </a:r>
            <a:endParaRPr lang="ar-SA" sz="2400" dirty="0" smtClean="0"/>
          </a:p>
          <a:p>
            <a:pPr algn="just" rtl="1" eaLnBrk="1" hangingPunct="1">
              <a:buFont typeface="Wingdings" pitchFamily="2" charset="2"/>
              <a:buNone/>
            </a:pPr>
            <a:r>
              <a:rPr lang="ar-SA" sz="2400" dirty="0" smtClean="0">
                <a:cs typeface="Nazanin" pitchFamily="2" charset="-78"/>
              </a:rPr>
              <a:t>ب - انتخاب وسيله مناسب اندازه‏گيري و كاليبراسيون </a:t>
            </a:r>
            <a:endParaRPr lang="ar-SA" sz="2400" dirty="0" smtClean="0"/>
          </a:p>
          <a:p>
            <a:pPr algn="just" rtl="1" eaLnBrk="1" hangingPunct="1">
              <a:buFont typeface="Wingdings" pitchFamily="2" charset="2"/>
              <a:buNone/>
            </a:pPr>
            <a:r>
              <a:rPr lang="ar-SA" sz="2400" dirty="0" smtClean="0">
                <a:cs typeface="Nazanin" pitchFamily="2" charset="-78"/>
              </a:rPr>
              <a:t>ج - گردآوري اطلاعات مورد نياز از محل و نيازهاي استفاده كنندگان</a:t>
            </a:r>
            <a:endParaRPr lang="ar-SA" sz="2400" dirty="0" smtClean="0"/>
          </a:p>
          <a:p>
            <a:pPr algn="just" rtl="1" eaLnBrk="1" hangingPunct="1">
              <a:buFont typeface="Wingdings" pitchFamily="2" charset="2"/>
              <a:buNone/>
            </a:pPr>
            <a:r>
              <a:rPr lang="ar-SA" sz="2400" dirty="0" smtClean="0">
                <a:cs typeface="Nazanin" pitchFamily="2" charset="-78"/>
              </a:rPr>
              <a:t>د -  زمان اندازه‏گيري</a:t>
            </a:r>
            <a:endParaRPr lang="ar-SA" sz="2400" dirty="0" smtClean="0"/>
          </a:p>
          <a:p>
            <a:pPr algn="just" rtl="1" eaLnBrk="1" hangingPunct="1">
              <a:buFont typeface="Wingdings" pitchFamily="2" charset="2"/>
              <a:buNone/>
            </a:pPr>
            <a:r>
              <a:rPr lang="ar-SA" sz="2400" dirty="0" smtClean="0">
                <a:cs typeface="Nazanin" pitchFamily="2" charset="-78"/>
              </a:rPr>
              <a:t>ه – تعيين روش مناسب اندازه‏گيري</a:t>
            </a:r>
            <a:endParaRPr lang="ar-SA" sz="2400" dirty="0" smtClean="0"/>
          </a:p>
          <a:p>
            <a:pPr algn="just" rtl="1" eaLnBrk="1" hangingPunct="1">
              <a:buFont typeface="Wingdings" pitchFamily="2" charset="2"/>
              <a:buNone/>
            </a:pPr>
            <a:r>
              <a:rPr lang="ar-SA" sz="2400" dirty="0" smtClean="0">
                <a:cs typeface="Nazanin" pitchFamily="2" charset="-78"/>
              </a:rPr>
              <a:t>و – شناخت و توجه به استانداردهاي روشنايي عمومي و موضعي</a:t>
            </a:r>
            <a:endParaRPr lang="ar-SA" sz="2400" dirty="0" smtClean="0"/>
          </a:p>
          <a:p>
            <a:pPr eaLnBrk="1" hangingPunct="1"/>
            <a:endParaRPr lang="en-US" sz="24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219200" y="1981200"/>
            <a:ext cx="7467600" cy="4191000"/>
          </a:xfrm>
        </p:spPr>
        <p:txBody>
          <a:bodyPr/>
          <a:lstStyle/>
          <a:p>
            <a:pPr algn="ctr" rtl="1" eaLnBrk="1" hangingPunct="1">
              <a:defRPr/>
            </a:pPr>
            <a:r>
              <a:rPr lang="ar-SA" sz="2400" smtClean="0">
                <a:solidFill>
                  <a:srgbClr val="FFCC00"/>
                </a:solidFill>
                <a:effectLst/>
                <a:cs typeface="B Titr" pitchFamily="2" charset="-78"/>
              </a:rPr>
              <a:t>اندازه گيري روشنايي به دو صورت</a:t>
            </a:r>
            <a:r>
              <a:rPr lang="fa-IR" sz="2400" smtClean="0">
                <a:solidFill>
                  <a:srgbClr val="FFCC00"/>
                </a:solidFill>
                <a:effectLst/>
                <a:cs typeface="B Titr" pitchFamily="2" charset="-78"/>
              </a:rPr>
              <a:t> کلی</a:t>
            </a:r>
            <a:r>
              <a:rPr lang="ar-SA" sz="2400" smtClean="0">
                <a:solidFill>
                  <a:srgbClr val="FFCC00"/>
                </a:solidFill>
                <a:effectLst/>
                <a:cs typeface="B Titr" pitchFamily="2" charset="-78"/>
              </a:rPr>
              <a:t> انجام مي گيرد:</a:t>
            </a:r>
            <a:r>
              <a:rPr lang="ar-SA" sz="2400" smtClean="0">
                <a:cs typeface="B Titr" pitchFamily="2" charset="-78"/>
              </a:rPr>
              <a:t/>
            </a:r>
            <a:br>
              <a:rPr lang="ar-SA" sz="2400" smtClean="0">
                <a:cs typeface="B Titr" pitchFamily="2" charset="-78"/>
              </a:rPr>
            </a:br>
            <a:r>
              <a:rPr lang="ar-SA" sz="3600" smtClean="0">
                <a:cs typeface="Traffic" pitchFamily="2" charset="-78"/>
              </a:rPr>
              <a:t/>
            </a:r>
            <a:br>
              <a:rPr lang="ar-SA" sz="3600" smtClean="0">
                <a:cs typeface="Traffic" pitchFamily="2" charset="-78"/>
              </a:rPr>
            </a:br>
            <a:r>
              <a:rPr lang="ar-SA" sz="3600" smtClean="0">
                <a:cs typeface="Traffic" pitchFamily="2" charset="-78"/>
              </a:rPr>
              <a:t>-  اندازه گيري و ارزيابي روشنايي عمومي </a:t>
            </a:r>
            <a:br>
              <a:rPr lang="ar-SA" sz="3600" smtClean="0">
                <a:cs typeface="Traffic" pitchFamily="2" charset="-78"/>
              </a:rPr>
            </a:br>
            <a:r>
              <a:rPr lang="ar-SA" sz="3600" smtClean="0">
                <a:cs typeface="Traffic" pitchFamily="2" charset="-78"/>
              </a:rPr>
              <a:t/>
            </a:r>
            <a:br>
              <a:rPr lang="ar-SA" sz="3600" smtClean="0">
                <a:cs typeface="Traffic" pitchFamily="2" charset="-78"/>
              </a:rPr>
            </a:br>
            <a:r>
              <a:rPr lang="ar-SA" sz="3600" smtClean="0">
                <a:cs typeface="Traffic" pitchFamily="2" charset="-78"/>
              </a:rPr>
              <a:t>-  اندازه گيري و ارزيابي روشنايي موضعي</a:t>
            </a:r>
            <a:br>
              <a:rPr lang="ar-SA" sz="3600" smtClean="0">
                <a:cs typeface="Traffic" pitchFamily="2" charset="-78"/>
              </a:rPr>
            </a:br>
            <a:r>
              <a:rPr lang="ar-SA" sz="3600" smtClean="0">
                <a:cs typeface="Traffic" pitchFamily="2" charset="-78"/>
              </a:rPr>
              <a:t/>
            </a:r>
            <a:br>
              <a:rPr lang="ar-SA" sz="3600" smtClean="0">
                <a:cs typeface="Traffic" pitchFamily="2" charset="-78"/>
              </a:rPr>
            </a:br>
            <a:endParaRPr lang="ar-SA" sz="3600" smtClean="0">
              <a:cs typeface="Traffic" pitchFamily="2" charset="-78"/>
            </a:endParaRPr>
          </a:p>
        </p:txBody>
      </p:sp>
      <p:sp>
        <p:nvSpPr>
          <p:cNvPr id="66564" name="Rectangle 4"/>
          <p:cNvSpPr>
            <a:spLocks noChangeArrowheads="1"/>
          </p:cNvSpPr>
          <p:nvPr/>
        </p:nvSpPr>
        <p:spPr bwMode="auto">
          <a:xfrm>
            <a:off x="4284663" y="836613"/>
            <a:ext cx="4108450" cy="519112"/>
          </a:xfrm>
          <a:prstGeom prst="rect">
            <a:avLst/>
          </a:prstGeom>
          <a:noFill/>
          <a:ln w="12700" cap="sq">
            <a:noFill/>
            <a:miter lim="800000"/>
            <a:headEnd type="none" w="sm" len="sm"/>
            <a:tailEnd type="none" w="sm" len="sm"/>
          </a:ln>
        </p:spPr>
        <p:txBody>
          <a:bodyPr wrap="none">
            <a:spAutoFit/>
          </a:bodyPr>
          <a:lstStyle/>
          <a:p>
            <a:r>
              <a:rPr kumimoji="0" lang="ar-SA" sz="2800">
                <a:solidFill>
                  <a:srgbClr val="FFCC00"/>
                </a:solidFill>
                <a:latin typeface="Traffic" pitchFamily="2" charset="-78"/>
                <a:cs typeface="Titr" pitchFamily="2" charset="-78"/>
              </a:rPr>
              <a:t>اندازه گيري و ارزيابي روشنايي</a:t>
            </a:r>
            <a:endParaRPr kumimoji="0" lang="en-US" sz="2800">
              <a:solidFill>
                <a:srgbClr val="FFCC00"/>
              </a:solidFill>
              <a:latin typeface="Traffic" pitchFamily="2" charset="-78"/>
              <a:cs typeface="Titr"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r" rtl="1" eaLnBrk="1" hangingPunct="1"/>
            <a:r>
              <a:rPr lang="ar-SA" sz="2800" smtClean="0">
                <a:solidFill>
                  <a:srgbClr val="FFFF00"/>
                </a:solidFill>
                <a:effectLst/>
                <a:latin typeface="Traffic" pitchFamily="2" charset="-78"/>
                <a:cs typeface="B Titr" pitchFamily="2" charset="-78"/>
              </a:rPr>
              <a:t>اندازه گيري روشنايي موضعي:</a:t>
            </a:r>
          </a:p>
        </p:txBody>
      </p:sp>
      <p:sp>
        <p:nvSpPr>
          <p:cNvPr id="67587" name="Rectangle 3"/>
          <p:cNvSpPr>
            <a:spLocks noGrp="1" noChangeArrowheads="1"/>
          </p:cNvSpPr>
          <p:nvPr>
            <p:ph idx="1"/>
          </p:nvPr>
        </p:nvSpPr>
        <p:spPr>
          <a:xfrm>
            <a:off x="683568" y="2492896"/>
            <a:ext cx="7772400" cy="3276600"/>
          </a:xfrm>
        </p:spPr>
        <p:txBody>
          <a:bodyPr/>
          <a:lstStyle/>
          <a:p>
            <a:pPr algn="just" eaLnBrk="1" hangingPunct="1"/>
            <a:endParaRPr lang="en-US" b="0" dirty="0" smtClean="0">
              <a:latin typeface="Traffic" pitchFamily="2" charset="-78"/>
              <a:cs typeface="Traffic" pitchFamily="2" charset="-78"/>
            </a:endParaRPr>
          </a:p>
          <a:p>
            <a:pPr algn="just" rtl="1" eaLnBrk="1" hangingPunct="1">
              <a:buFont typeface="Wingdings" pitchFamily="2" charset="2"/>
              <a:buNone/>
            </a:pPr>
            <a:r>
              <a:rPr lang="ar-SA" sz="2800" dirty="0" smtClean="0">
                <a:cs typeface="Traffic" pitchFamily="2" charset="-78"/>
              </a:rPr>
              <a:t>   اندازه‏گيري موضعي در محل كار كارگر و نيز دقيقا بايستي در محل ديد كارگر انجام شود مثلا اگر ميز كار است روشنايي روي ميز كار اندازه‏گيري گردد زاويه‏ها و فاصله‏ها دقيقا بايستي مراعات گردد و اندازه‏گيري با حضور كارگر انجام شود تا در صورت وجود نيم‏سايه يا عوامل ديگر شرايط عيناً لحاظ گردد.</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r" rtl="1" eaLnBrk="1" hangingPunct="1"/>
            <a:r>
              <a:rPr lang="ar-SA" sz="2800" smtClean="0">
                <a:solidFill>
                  <a:srgbClr val="FFFF00"/>
                </a:solidFill>
                <a:effectLst/>
                <a:latin typeface="Traffic" pitchFamily="2" charset="-78"/>
                <a:cs typeface="B Titr" pitchFamily="2" charset="-78"/>
              </a:rPr>
              <a:t>اندازه گيري روشنايي عمومي:</a:t>
            </a:r>
          </a:p>
        </p:txBody>
      </p:sp>
      <p:sp>
        <p:nvSpPr>
          <p:cNvPr id="69635" name="Rectangle 3"/>
          <p:cNvSpPr>
            <a:spLocks noGrp="1" noChangeArrowheads="1"/>
          </p:cNvSpPr>
          <p:nvPr>
            <p:ph idx="1"/>
          </p:nvPr>
        </p:nvSpPr>
        <p:spPr>
          <a:xfrm>
            <a:off x="395536" y="3212976"/>
            <a:ext cx="7999412" cy="2743200"/>
          </a:xfrm>
        </p:spPr>
        <p:txBody>
          <a:bodyPr/>
          <a:lstStyle/>
          <a:p>
            <a:pPr algn="just" rtl="1" eaLnBrk="1" hangingPunct="1">
              <a:buFont typeface="Wingdings" pitchFamily="2" charset="2"/>
              <a:buNone/>
            </a:pPr>
            <a:r>
              <a:rPr lang="ar-SA" sz="2800" dirty="0" smtClean="0">
                <a:cs typeface="Traffic" pitchFamily="2" charset="-78"/>
              </a:rPr>
              <a:t>1- روش شبكه اي</a:t>
            </a:r>
          </a:p>
          <a:p>
            <a:pPr algn="just" rtl="1" eaLnBrk="1" hangingPunct="1">
              <a:buFont typeface="Wingdings" pitchFamily="2" charset="2"/>
              <a:buNone/>
            </a:pPr>
            <a:r>
              <a:rPr lang="ar-SA" sz="2800" dirty="0" smtClean="0">
                <a:cs typeface="Traffic" pitchFamily="2" charset="-78"/>
              </a:rPr>
              <a:t>2- روش الگويي: بسته به نوع چيدن چراغها و نوع آنها (نقطه اي- خطي) طبق الگوهايي كه از طرف انجمن مهندسين روشنايي امريكاي شمالي  </a:t>
            </a:r>
            <a:r>
              <a:rPr lang="en-US" sz="2800" dirty="0" smtClean="0">
                <a:cs typeface="Traffic" pitchFamily="2" charset="-78"/>
              </a:rPr>
              <a:t>IESNA</a:t>
            </a:r>
            <a:r>
              <a:rPr lang="ar-SA" sz="2800" dirty="0" smtClean="0">
                <a:cs typeface="Traffic" pitchFamily="2" charset="-78"/>
              </a:rPr>
              <a:t> است كه در شش الگو خلاصه شده است:</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algn="r" rtl="1" eaLnBrk="1" hangingPunct="1"/>
            <a:r>
              <a:rPr lang="ar-SA" sz="2800" smtClean="0">
                <a:solidFill>
                  <a:srgbClr val="FFFF00"/>
                </a:solidFill>
                <a:effectLst/>
                <a:cs typeface="B Titr" pitchFamily="2" charset="-78"/>
              </a:rPr>
              <a:t>روش شبكه اي براي </a:t>
            </a:r>
            <a:r>
              <a:rPr lang="ar-SA" sz="2400" smtClean="0">
                <a:solidFill>
                  <a:srgbClr val="FFFF00"/>
                </a:solidFill>
                <a:effectLst/>
                <a:cs typeface="B Titr" pitchFamily="2" charset="-78"/>
              </a:rPr>
              <a:t>روشنايي داخلي</a:t>
            </a:r>
            <a:endParaRPr lang="en-US" sz="2400" smtClean="0">
              <a:solidFill>
                <a:srgbClr val="FFFF00"/>
              </a:solidFill>
              <a:effectLst/>
              <a:cs typeface="B Titr" pitchFamily="2" charset="-78"/>
            </a:endParaRPr>
          </a:p>
        </p:txBody>
      </p:sp>
      <p:sp>
        <p:nvSpPr>
          <p:cNvPr id="18436" name="Rectangle 3"/>
          <p:cNvSpPr>
            <a:spLocks noGrp="1" noChangeArrowheads="1"/>
          </p:cNvSpPr>
          <p:nvPr>
            <p:ph idx="1"/>
          </p:nvPr>
        </p:nvSpPr>
        <p:spPr/>
        <p:txBody>
          <a:bodyPr/>
          <a:lstStyle/>
          <a:p>
            <a:pPr algn="just" rtl="1" eaLnBrk="1" hangingPunct="1">
              <a:buFont typeface="Wingdings" pitchFamily="2" charset="2"/>
              <a:buNone/>
            </a:pPr>
            <a:r>
              <a:rPr lang="ar-SA" sz="1800" smtClean="0">
                <a:latin typeface="Times New Roman" pitchFamily="18" charset="0"/>
                <a:cs typeface="Traffic" pitchFamily="2" charset="-78"/>
              </a:rPr>
              <a:t>       براي مكانهاي سربسته و محوطه‏ها، ابعاد هر خانه شطرنجي 3 تا 10 متر بسته به ابعاد مكان، تعيين ‏شود. بطور مثال براي طول و عرض 35 در 15 متر، تعداد 21 خانه شطرنجي منتظم به ابعاد 5 × 5 متر تقسيم گردد. در مكانهاي كوچك، ابعاد خانه‏ها نبايد از 3 × 3 متر كمتر باشد</a:t>
            </a:r>
            <a:r>
              <a:rPr lang="en-US" sz="1800" smtClean="0">
                <a:latin typeface="Times New Roman" pitchFamily="18" charset="0"/>
                <a:cs typeface="Traffic" pitchFamily="2" charset="-78"/>
              </a:rPr>
              <a:t> </a:t>
            </a:r>
          </a:p>
        </p:txBody>
      </p:sp>
      <p:sp>
        <p:nvSpPr>
          <p:cNvPr id="18437" name="Rectangle 5"/>
          <p:cNvSpPr>
            <a:spLocks noChangeArrowheads="1"/>
          </p:cNvSpPr>
          <p:nvPr/>
        </p:nvSpPr>
        <p:spPr bwMode="auto">
          <a:xfrm>
            <a:off x="2500313" y="2424113"/>
            <a:ext cx="9144000" cy="0"/>
          </a:xfrm>
          <a:prstGeom prst="rect">
            <a:avLst/>
          </a:prstGeom>
          <a:noFill/>
          <a:ln w="12700" cap="sq">
            <a:noFill/>
            <a:miter lim="800000"/>
            <a:headEnd type="none" w="sm" len="sm"/>
            <a:tailEnd type="none" w="sm" len="sm"/>
          </a:ln>
        </p:spPr>
        <p:txBody>
          <a:bodyPr>
            <a:spAutoFit/>
          </a:bodyPr>
          <a:lstStyle/>
          <a:p>
            <a:endParaRPr lang="fa-IR"/>
          </a:p>
        </p:txBody>
      </p:sp>
      <p:graphicFrame>
        <p:nvGraphicFramePr>
          <p:cNvPr id="18434" name="Object 4"/>
          <p:cNvGraphicFramePr>
            <a:graphicFrameLocks noChangeAspect="1"/>
          </p:cNvGraphicFramePr>
          <p:nvPr>
            <p:extLst>
              <p:ext uri="{D42A27DB-BD31-4B8C-83A1-F6EECF244321}">
                <p14:modId xmlns:p14="http://schemas.microsoft.com/office/powerpoint/2010/main" val="1219889343"/>
              </p:ext>
            </p:extLst>
          </p:nvPr>
        </p:nvGraphicFramePr>
        <p:xfrm>
          <a:off x="1403648" y="3968750"/>
          <a:ext cx="5954712" cy="2889250"/>
        </p:xfrm>
        <a:graphic>
          <a:graphicData uri="http://schemas.openxmlformats.org/presentationml/2006/ole">
            <mc:AlternateContent xmlns:mc="http://schemas.openxmlformats.org/markup-compatibility/2006">
              <mc:Choice xmlns:v="urn:schemas-microsoft-com:vml" Requires="v">
                <p:oleObj spid="_x0000_s18442" r:id="rId3" imgW="4142857" imgH="2010056" progId="Paint.Picture">
                  <p:embed/>
                </p:oleObj>
              </mc:Choice>
              <mc:Fallback>
                <p:oleObj r:id="rId3" imgW="4142857" imgH="201005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968750"/>
                        <a:ext cx="5954712" cy="288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algn="r" rtl="1" eaLnBrk="1" hangingPunct="1"/>
            <a:r>
              <a:rPr lang="fa-IR" sz="4000" smtClean="0">
                <a:solidFill>
                  <a:srgbClr val="FFCC00"/>
                </a:solidFill>
                <a:effectLst/>
                <a:cs typeface="B Traffic" pitchFamily="2" charset="-78"/>
              </a:rPr>
              <a:t>نمايش گرافيكي نتايج</a:t>
            </a:r>
            <a:endParaRPr lang="en-US" sz="4000" smtClean="0">
              <a:solidFill>
                <a:srgbClr val="FFCC00"/>
              </a:solidFill>
              <a:effectLst/>
              <a:cs typeface="B Traffic" pitchFamily="2" charset="-78"/>
            </a:endParaRPr>
          </a:p>
        </p:txBody>
      </p:sp>
      <p:pic>
        <p:nvPicPr>
          <p:cNvPr id="70659" name="Picture 7"/>
          <p:cNvPicPr>
            <a:picLocks noGrp="1" noChangeAspect="1" noChangeArrowheads="1"/>
          </p:cNvPicPr>
          <p:nvPr>
            <p:ph idx="1"/>
          </p:nvPr>
        </p:nvPicPr>
        <p:blipFill>
          <a:blip r:embed="rId2"/>
          <a:stretch>
            <a:fillRect/>
          </a:stretch>
        </p:blipFill>
        <p:spPr>
          <a:xfrm>
            <a:off x="2073539" y="2969254"/>
            <a:ext cx="4219048" cy="236253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a:lstStyle/>
          <a:p>
            <a:pPr algn="r" rtl="1" eaLnBrk="1" hangingPunct="1">
              <a:defRPr/>
            </a:pPr>
            <a:r>
              <a:rPr lang="ar-SA" sz="4000" b="1" smtClean="0">
                <a:solidFill>
                  <a:srgbClr val="FFFF00"/>
                </a:solidFill>
              </a:rPr>
              <a:t>روش الگويي </a:t>
            </a:r>
            <a:endParaRPr lang="en-US" sz="3600" b="1" smtClean="0">
              <a:solidFill>
                <a:srgbClr val="FFFF00"/>
              </a:solidFill>
            </a:endParaRPr>
          </a:p>
        </p:txBody>
      </p:sp>
      <p:sp>
        <p:nvSpPr>
          <p:cNvPr id="71684" name="Rectangle 5"/>
          <p:cNvSpPr>
            <a:spLocks noGrp="1" noChangeArrowheads="1"/>
          </p:cNvSpPr>
          <p:nvPr>
            <p:ph idx="1"/>
          </p:nvPr>
        </p:nvSpPr>
        <p:spPr>
          <a:xfrm>
            <a:off x="685800" y="2590800"/>
            <a:ext cx="7772400" cy="2743200"/>
          </a:xfrm>
        </p:spPr>
        <p:txBody>
          <a:bodyPr/>
          <a:lstStyle/>
          <a:p>
            <a:pPr algn="just" rtl="1" eaLnBrk="1" hangingPunct="1">
              <a:buFont typeface="Wingdings" pitchFamily="2" charset="2"/>
              <a:buNone/>
            </a:pPr>
            <a:r>
              <a:rPr lang="ar-SA" sz="2400" smtClean="0">
                <a:cs typeface="Nazanin" pitchFamily="2" charset="-78"/>
              </a:rPr>
              <a:t>  الگوهاي پيشنهادي انجمن مهندسين روشنايي امريكاي شمالي مبتني بر اندازه‏گيري نمونه‏هاي وزن يافته‏اي از مقادير شدت روشنايي در اماكن است كه از نظر آماري، ضرايب يا ارزش هر خوشه ايستگاه تعيين شده و بسته به الگوي چيدمان چراغ در محاسبه متوسط شدت روشنايي لحاظ شده است. در اين الگوها حتي براي مكانهاي وسيع، حداكثر 18 ايستگاه اندازه‏گيري براي تعيين متوسط شدت روشنايي كافي است. جالب اينكه، نقاط شدت روشنايي حداقل و حداكثر هم در آن معلوم مي‏شود</a:t>
            </a:r>
            <a:r>
              <a:rPr lang="en-US" sz="2400" smtClean="0">
                <a:cs typeface="Nazanin" pitchFamily="2" charset="-78"/>
              </a:rPr>
              <a:t>. </a:t>
            </a:r>
            <a:endParaRPr lang="fa-IR" sz="2400" smtClean="0">
              <a:cs typeface="Nazanin" pitchFamily="2"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9"/>
          <p:cNvSpPr>
            <a:spLocks noChangeArrowheads="1"/>
          </p:cNvSpPr>
          <p:nvPr/>
        </p:nvSpPr>
        <p:spPr bwMode="auto">
          <a:xfrm>
            <a:off x="2590800" y="5715000"/>
            <a:ext cx="3505200" cy="762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fa-IR"/>
          </a:p>
        </p:txBody>
      </p:sp>
      <p:sp>
        <p:nvSpPr>
          <p:cNvPr id="19460" name="Rectangle 2"/>
          <p:cNvSpPr>
            <a:spLocks noGrp="1" noChangeArrowheads="1"/>
          </p:cNvSpPr>
          <p:nvPr>
            <p:ph type="title"/>
          </p:nvPr>
        </p:nvSpPr>
        <p:spPr>
          <a:xfrm>
            <a:off x="2700338" y="765175"/>
            <a:ext cx="5727700" cy="769938"/>
          </a:xfrm>
        </p:spPr>
        <p:txBody>
          <a:bodyPr/>
          <a:lstStyle/>
          <a:p>
            <a:pPr algn="r" rtl="1" eaLnBrk="1" hangingPunct="1"/>
            <a:r>
              <a:rPr lang="ar-SA" sz="3200" b="1" smtClean="0">
                <a:solidFill>
                  <a:srgbClr val="FFCC00"/>
                </a:solidFill>
                <a:effectLst/>
                <a:cs typeface="Traffic" pitchFamily="2" charset="-78"/>
              </a:rPr>
              <a:t>1- وقتي تنها يك منبع موجود باشد</a:t>
            </a:r>
          </a:p>
        </p:txBody>
      </p:sp>
      <p:sp>
        <p:nvSpPr>
          <p:cNvPr id="19462" name="Rectangle 4"/>
          <p:cNvSpPr>
            <a:spLocks noChangeArrowheads="1"/>
          </p:cNvSpPr>
          <p:nvPr/>
        </p:nvSpPr>
        <p:spPr bwMode="auto">
          <a:xfrm>
            <a:off x="3405188" y="2243138"/>
            <a:ext cx="9144000" cy="0"/>
          </a:xfrm>
          <a:prstGeom prst="rect">
            <a:avLst/>
          </a:prstGeom>
          <a:noFill/>
          <a:ln w="9525">
            <a:noFill/>
            <a:miter lim="800000"/>
            <a:headEnd/>
            <a:tailEnd/>
          </a:ln>
        </p:spPr>
        <p:txBody>
          <a:bodyPr>
            <a:spAutoFit/>
          </a:bodyPr>
          <a:lstStyle/>
          <a:p>
            <a:endParaRPr lang="fa-IR"/>
          </a:p>
        </p:txBody>
      </p:sp>
      <p:pic>
        <p:nvPicPr>
          <p:cNvPr id="19463" name="Picture 5" descr="1"/>
          <p:cNvPicPr>
            <a:picLocks noChangeAspect="1" noChangeArrowheads="1"/>
          </p:cNvPicPr>
          <p:nvPr/>
        </p:nvPicPr>
        <p:blipFill>
          <a:blip r:embed="rId3">
            <a:grayscl/>
          </a:blip>
          <a:srcRect/>
          <a:stretch>
            <a:fillRect/>
          </a:stretch>
        </p:blipFill>
        <p:spPr bwMode="auto">
          <a:xfrm>
            <a:off x="2286000" y="1752600"/>
            <a:ext cx="4281488" cy="3886200"/>
          </a:xfrm>
          <a:prstGeom prst="rect">
            <a:avLst/>
          </a:prstGeom>
          <a:noFill/>
          <a:ln w="9525">
            <a:noFill/>
            <a:miter lim="800000"/>
            <a:headEnd/>
            <a:tailEnd/>
          </a:ln>
        </p:spPr>
      </p:pic>
      <p:sp>
        <p:nvSpPr>
          <p:cNvPr id="19464" name="Rectangle 6"/>
          <p:cNvSpPr>
            <a:spLocks noChangeArrowheads="1"/>
          </p:cNvSpPr>
          <p:nvPr/>
        </p:nvSpPr>
        <p:spPr bwMode="auto">
          <a:xfrm>
            <a:off x="3700463" y="3233738"/>
            <a:ext cx="9144000" cy="0"/>
          </a:xfrm>
          <a:prstGeom prst="rect">
            <a:avLst/>
          </a:prstGeom>
          <a:noFill/>
          <a:ln w="9525">
            <a:noFill/>
            <a:miter lim="800000"/>
            <a:headEnd/>
            <a:tailEnd/>
          </a:ln>
        </p:spPr>
        <p:txBody>
          <a:bodyPr>
            <a:spAutoFit/>
          </a:bodyPr>
          <a:lstStyle/>
          <a:p>
            <a:endParaRPr lang="fa-IR"/>
          </a:p>
        </p:txBody>
      </p:sp>
      <p:graphicFrame>
        <p:nvGraphicFramePr>
          <p:cNvPr id="19458" name="Object 2"/>
          <p:cNvGraphicFramePr>
            <a:graphicFrameLocks noChangeAspect="1"/>
          </p:cNvGraphicFramePr>
          <p:nvPr/>
        </p:nvGraphicFramePr>
        <p:xfrm>
          <a:off x="2693988" y="5715000"/>
          <a:ext cx="3297237" cy="750888"/>
        </p:xfrm>
        <a:graphic>
          <a:graphicData uri="http://schemas.openxmlformats.org/presentationml/2006/ole">
            <mc:AlternateContent xmlns:mc="http://schemas.openxmlformats.org/markup-compatibility/2006">
              <mc:Choice xmlns:v="urn:schemas-microsoft-com:vml" Requires="v">
                <p:oleObj spid="_x0000_s19466" name="Equation" r:id="rId4" imgW="1498320" imgH="393480" progId="Equation.3">
                  <p:embed/>
                </p:oleObj>
              </mc:Choice>
              <mc:Fallback>
                <p:oleObj name="Equation" r:id="rId4" imgW="149832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3988" y="5715000"/>
                        <a:ext cx="3297237" cy="750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5" name="Oval 10"/>
          <p:cNvSpPr>
            <a:spLocks noChangeArrowheads="1"/>
          </p:cNvSpPr>
          <p:nvPr/>
        </p:nvSpPr>
        <p:spPr bwMode="auto">
          <a:xfrm>
            <a:off x="4211638" y="3500438"/>
            <a:ext cx="358775" cy="288925"/>
          </a:xfrm>
          <a:prstGeom prst="ellipse">
            <a:avLst/>
          </a:prstGeom>
          <a:solidFill>
            <a:srgbClr val="FFFF00"/>
          </a:solidFill>
          <a:ln w="12700" cap="sq">
            <a:solidFill>
              <a:srgbClr val="000000"/>
            </a:solidFill>
            <a:round/>
            <a:headEnd type="none" w="sm" len="sm"/>
            <a:tailEnd type="none" w="sm" len="sm"/>
          </a:ln>
        </p:spPr>
        <p:txBody>
          <a:bodyPr wrap="none" anchor="ctr"/>
          <a:lstStyle/>
          <a:p>
            <a:endParaRPr lang="fa-I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ChangeArrowheads="1"/>
          </p:cNvSpPr>
          <p:nvPr/>
        </p:nvSpPr>
        <p:spPr bwMode="auto">
          <a:xfrm>
            <a:off x="2743200" y="5257800"/>
            <a:ext cx="3048000" cy="9906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fa-IR"/>
          </a:p>
        </p:txBody>
      </p:sp>
      <p:sp>
        <p:nvSpPr>
          <p:cNvPr id="20484" name="Rectangle 2"/>
          <p:cNvSpPr>
            <a:spLocks noGrp="1" noChangeArrowheads="1"/>
          </p:cNvSpPr>
          <p:nvPr>
            <p:ph type="title"/>
          </p:nvPr>
        </p:nvSpPr>
        <p:spPr>
          <a:xfrm>
            <a:off x="328613" y="548680"/>
            <a:ext cx="7315200" cy="1154097"/>
          </a:xfrm>
        </p:spPr>
        <p:txBody>
          <a:bodyPr/>
          <a:lstStyle/>
          <a:p>
            <a:pPr algn="r" rtl="1" eaLnBrk="1" hangingPunct="1"/>
            <a:r>
              <a:rPr lang="ar-SA" sz="3200" b="1" dirty="0" smtClean="0">
                <a:solidFill>
                  <a:srgbClr val="FFCC00"/>
                </a:solidFill>
                <a:effectLst/>
                <a:cs typeface="Traffic" pitchFamily="2" charset="-78"/>
              </a:rPr>
              <a:t>2- منابع خطي متصل در يك رديف</a:t>
            </a:r>
          </a:p>
        </p:txBody>
      </p:sp>
      <p:sp>
        <p:nvSpPr>
          <p:cNvPr id="20486" name="Rectangle 4"/>
          <p:cNvSpPr>
            <a:spLocks noChangeArrowheads="1"/>
          </p:cNvSpPr>
          <p:nvPr/>
        </p:nvSpPr>
        <p:spPr bwMode="auto">
          <a:xfrm>
            <a:off x="2528888" y="2376488"/>
            <a:ext cx="9144000" cy="0"/>
          </a:xfrm>
          <a:prstGeom prst="rect">
            <a:avLst/>
          </a:prstGeom>
          <a:noFill/>
          <a:ln w="9525">
            <a:noFill/>
            <a:miter lim="800000"/>
            <a:headEnd/>
            <a:tailEnd/>
          </a:ln>
        </p:spPr>
        <p:txBody>
          <a:bodyPr>
            <a:spAutoFit/>
          </a:bodyPr>
          <a:lstStyle/>
          <a:p>
            <a:endParaRPr lang="fa-IR"/>
          </a:p>
        </p:txBody>
      </p:sp>
      <p:pic>
        <p:nvPicPr>
          <p:cNvPr id="20487" name="Picture 5" descr="2"/>
          <p:cNvPicPr>
            <a:picLocks noChangeAspect="1" noChangeArrowheads="1"/>
          </p:cNvPicPr>
          <p:nvPr/>
        </p:nvPicPr>
        <p:blipFill>
          <a:blip r:embed="rId3"/>
          <a:srcRect/>
          <a:stretch>
            <a:fillRect/>
          </a:stretch>
        </p:blipFill>
        <p:spPr bwMode="auto">
          <a:xfrm>
            <a:off x="1600200" y="1981200"/>
            <a:ext cx="5715000" cy="2944813"/>
          </a:xfrm>
          <a:prstGeom prst="rect">
            <a:avLst/>
          </a:prstGeom>
          <a:noFill/>
          <a:ln w="9525">
            <a:noFill/>
            <a:miter lim="800000"/>
            <a:headEnd/>
            <a:tailEnd/>
          </a:ln>
        </p:spPr>
      </p:pic>
      <p:sp>
        <p:nvSpPr>
          <p:cNvPr id="20488" name="Rectangle 6"/>
          <p:cNvSpPr>
            <a:spLocks noChangeArrowheads="1"/>
          </p:cNvSpPr>
          <p:nvPr/>
        </p:nvSpPr>
        <p:spPr bwMode="auto">
          <a:xfrm>
            <a:off x="3986213" y="3233738"/>
            <a:ext cx="9144000" cy="0"/>
          </a:xfrm>
          <a:prstGeom prst="rect">
            <a:avLst/>
          </a:prstGeom>
          <a:noFill/>
          <a:ln w="9525">
            <a:noFill/>
            <a:miter lim="800000"/>
            <a:headEnd/>
            <a:tailEnd/>
          </a:ln>
        </p:spPr>
        <p:txBody>
          <a:bodyPr>
            <a:spAutoFit/>
          </a:bodyPr>
          <a:lstStyle/>
          <a:p>
            <a:endParaRPr lang="fa-IR"/>
          </a:p>
        </p:txBody>
      </p:sp>
      <p:graphicFrame>
        <p:nvGraphicFramePr>
          <p:cNvPr id="20482" name="Object 2"/>
          <p:cNvGraphicFramePr>
            <a:graphicFrameLocks noChangeAspect="1"/>
          </p:cNvGraphicFramePr>
          <p:nvPr/>
        </p:nvGraphicFramePr>
        <p:xfrm>
          <a:off x="2895600" y="5283200"/>
          <a:ext cx="2895600" cy="965200"/>
        </p:xfrm>
        <a:graphic>
          <a:graphicData uri="http://schemas.openxmlformats.org/presentationml/2006/ole">
            <mc:AlternateContent xmlns:mc="http://schemas.openxmlformats.org/markup-compatibility/2006">
              <mc:Choice xmlns:v="urn:schemas-microsoft-com:vml" Requires="v">
                <p:oleObj spid="_x0000_s20490" r:id="rId4" imgW="965200" imgH="393700" progId="Equation.3">
                  <p:embed/>
                </p:oleObj>
              </mc:Choice>
              <mc:Fallback>
                <p:oleObj r:id="rId4" imgW="965200" imgH="393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5283200"/>
                        <a:ext cx="2895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2362200" y="5334000"/>
            <a:ext cx="3733800" cy="762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fa-IR"/>
          </a:p>
        </p:txBody>
      </p:sp>
      <p:sp>
        <p:nvSpPr>
          <p:cNvPr id="21508" name="Rectangle 2"/>
          <p:cNvSpPr>
            <a:spLocks noGrp="1" noChangeArrowheads="1"/>
          </p:cNvSpPr>
          <p:nvPr>
            <p:ph type="title"/>
          </p:nvPr>
        </p:nvSpPr>
        <p:spPr>
          <a:xfrm>
            <a:off x="395536" y="836712"/>
            <a:ext cx="7315200" cy="1154097"/>
          </a:xfrm>
        </p:spPr>
        <p:txBody>
          <a:bodyPr/>
          <a:lstStyle/>
          <a:p>
            <a:pPr algn="r" rtl="1" eaLnBrk="1" hangingPunct="1"/>
            <a:r>
              <a:rPr lang="ar-SA" sz="3200" b="1" dirty="0" smtClean="0">
                <a:solidFill>
                  <a:srgbClr val="FFCC00"/>
                </a:solidFill>
                <a:effectLst/>
                <a:cs typeface="Traffic" pitchFamily="2" charset="-78"/>
              </a:rPr>
              <a:t>3- منابع خطي منفصل در يك رديف</a:t>
            </a:r>
          </a:p>
        </p:txBody>
      </p:sp>
      <p:sp>
        <p:nvSpPr>
          <p:cNvPr id="21510" name="Rectangle 4"/>
          <p:cNvSpPr>
            <a:spLocks noChangeArrowheads="1"/>
          </p:cNvSpPr>
          <p:nvPr/>
        </p:nvSpPr>
        <p:spPr bwMode="auto">
          <a:xfrm>
            <a:off x="2662238" y="2538413"/>
            <a:ext cx="9144000" cy="0"/>
          </a:xfrm>
          <a:prstGeom prst="rect">
            <a:avLst/>
          </a:prstGeom>
          <a:noFill/>
          <a:ln w="9525">
            <a:noFill/>
            <a:miter lim="800000"/>
            <a:headEnd/>
            <a:tailEnd/>
          </a:ln>
        </p:spPr>
        <p:txBody>
          <a:bodyPr>
            <a:spAutoFit/>
          </a:bodyPr>
          <a:lstStyle/>
          <a:p>
            <a:endParaRPr lang="fa-IR"/>
          </a:p>
        </p:txBody>
      </p:sp>
      <p:pic>
        <p:nvPicPr>
          <p:cNvPr id="21511" name="Picture 5" descr="3"/>
          <p:cNvPicPr>
            <a:picLocks noChangeAspect="1" noChangeArrowheads="1"/>
          </p:cNvPicPr>
          <p:nvPr/>
        </p:nvPicPr>
        <p:blipFill>
          <a:blip r:embed="rId3"/>
          <a:srcRect/>
          <a:stretch>
            <a:fillRect/>
          </a:stretch>
        </p:blipFill>
        <p:spPr bwMode="auto">
          <a:xfrm>
            <a:off x="1219200" y="2184400"/>
            <a:ext cx="6100763" cy="2844800"/>
          </a:xfrm>
          <a:prstGeom prst="rect">
            <a:avLst/>
          </a:prstGeom>
          <a:noFill/>
          <a:ln w="9525">
            <a:noFill/>
            <a:miter lim="800000"/>
            <a:headEnd/>
            <a:tailEnd/>
          </a:ln>
        </p:spPr>
      </p:pic>
      <p:sp>
        <p:nvSpPr>
          <p:cNvPr id="21512" name="Rectangle 6"/>
          <p:cNvSpPr>
            <a:spLocks noChangeArrowheads="1"/>
          </p:cNvSpPr>
          <p:nvPr/>
        </p:nvSpPr>
        <p:spPr bwMode="auto">
          <a:xfrm>
            <a:off x="3795713" y="3233738"/>
            <a:ext cx="9144000" cy="0"/>
          </a:xfrm>
          <a:prstGeom prst="rect">
            <a:avLst/>
          </a:prstGeom>
          <a:noFill/>
          <a:ln w="9525">
            <a:noFill/>
            <a:miter lim="800000"/>
            <a:headEnd/>
            <a:tailEnd/>
          </a:ln>
        </p:spPr>
        <p:txBody>
          <a:bodyPr>
            <a:spAutoFit/>
          </a:bodyPr>
          <a:lstStyle/>
          <a:p>
            <a:endParaRPr lang="fa-IR"/>
          </a:p>
        </p:txBody>
      </p:sp>
      <p:graphicFrame>
        <p:nvGraphicFramePr>
          <p:cNvPr id="21506" name="Object 7"/>
          <p:cNvGraphicFramePr>
            <a:graphicFrameLocks noChangeAspect="1"/>
          </p:cNvGraphicFramePr>
          <p:nvPr/>
        </p:nvGraphicFramePr>
        <p:xfrm>
          <a:off x="2438400" y="5310188"/>
          <a:ext cx="3429000" cy="862012"/>
        </p:xfrm>
        <a:graphic>
          <a:graphicData uri="http://schemas.openxmlformats.org/presentationml/2006/ole">
            <mc:AlternateContent xmlns:mc="http://schemas.openxmlformats.org/markup-compatibility/2006">
              <mc:Choice xmlns:v="urn:schemas-microsoft-com:vml" Requires="v">
                <p:oleObj spid="_x0000_s21514" r:id="rId4" imgW="1282700" imgH="393700" progId="Equation.3">
                  <p:embed/>
                </p:oleObj>
              </mc:Choice>
              <mc:Fallback>
                <p:oleObj r:id="rId4" imgW="1282700" imgH="3937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310188"/>
                        <a:ext cx="3429000" cy="862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9721080" cy="5904656"/>
          </a:xfrm>
        </p:spPr>
        <p:txBody>
          <a:bodyPr>
            <a:normAutofit/>
          </a:bodyPr>
          <a:lstStyle/>
          <a:p>
            <a:pPr marL="1874520" lvl="8" indent="0" algn="just" rtl="1">
              <a:buNone/>
            </a:pPr>
            <a:r>
              <a:rPr lang="fa-IR" sz="1800" dirty="0">
                <a:cs typeface="B Traffic" pitchFamily="2" charset="-78"/>
              </a:rPr>
              <a:t>نور در اطراف مانع</a:t>
            </a:r>
            <a:r>
              <a:rPr lang="en-US" sz="1800" dirty="0">
                <a:cs typeface="B Traffic" pitchFamily="2" charset="-78"/>
              </a:rPr>
              <a:t> .</a:t>
            </a:r>
            <a:r>
              <a:rPr lang="fa-IR" sz="1800" dirty="0">
                <a:cs typeface="B Traffic" pitchFamily="2" charset="-78"/>
              </a:rPr>
              <a:t>البته به کوشش جیمز کلارک</a:t>
            </a:r>
            <a:r>
              <a:rPr lang="en-US" sz="1800" dirty="0">
                <a:cs typeface="B Traffic" pitchFamily="2" charset="-78"/>
                <a:hlinkClick r:id="rId2" tooltip="جیمز کلارک ماکسول (هنوز ایجاد نشده)"/>
              </a:rPr>
              <a:t> </a:t>
            </a:r>
            <a:r>
              <a:rPr lang="fa-IR" sz="1800" dirty="0">
                <a:cs typeface="B Traffic" pitchFamily="2" charset="-78"/>
                <a:hlinkClick r:id="rId2" tooltip="جیمز کلارک ماکسول (هنوز ایجاد نشده)"/>
              </a:rPr>
              <a:t>ماکسول</a:t>
            </a:r>
            <a:r>
              <a:rPr lang="en-US" sz="1800" dirty="0">
                <a:cs typeface="B Traffic" pitchFamily="2" charset="-78"/>
              </a:rPr>
              <a:t> ( James Clerk Maxwell  1831- 1879 ) </a:t>
            </a:r>
            <a:r>
              <a:rPr lang="fa-IR" sz="1800" dirty="0">
                <a:cs typeface="B Traffic" pitchFamily="2" charset="-78"/>
              </a:rPr>
              <a:t>است که امروزه همه ما می‌دانیم ، نور نوعی انرژی </a:t>
            </a:r>
            <a:r>
              <a:rPr lang="fa-IR" sz="1800" dirty="0">
                <a:cs typeface="B Traffic" pitchFamily="2" charset="-78"/>
                <a:hlinkClick r:id="rId3" tooltip="الکترومغناطیسم (هنوز ایجاد نشده)"/>
              </a:rPr>
              <a:t>الکترومغناطیسی</a:t>
            </a:r>
            <a:r>
              <a:rPr lang="en-US" sz="1800" dirty="0">
                <a:cs typeface="B Traffic" pitchFamily="2" charset="-78"/>
              </a:rPr>
              <a:t> </a:t>
            </a:r>
            <a:r>
              <a:rPr lang="fa-IR" sz="1800" dirty="0">
                <a:cs typeface="B Traffic" pitchFamily="2" charset="-78"/>
              </a:rPr>
              <a:t>است که معمولاً به عنوان امواج الکترومغناطیسی توصیف می‌شود . گسترده کامل امواج الکترو مغناطیسی شامل: موج رادیویی، تابش </a:t>
            </a:r>
            <a:r>
              <a:rPr lang="fa-IR" sz="1800" dirty="0">
                <a:cs typeface="B Traffic" pitchFamily="2" charset="-78"/>
                <a:hlinkClick r:id="rId4" tooltip="فروسرخ"/>
              </a:rPr>
              <a:t>فراسرخ</a:t>
            </a:r>
            <a:r>
              <a:rPr lang="en-US" sz="1800" dirty="0">
                <a:cs typeface="B Traffic" pitchFamily="2" charset="-78"/>
              </a:rPr>
              <a:t> </a:t>
            </a:r>
            <a:r>
              <a:rPr lang="fa-IR" sz="1800" dirty="0">
                <a:cs typeface="B Traffic" pitchFamily="2" charset="-78"/>
              </a:rPr>
              <a:t>نور مرئی از قرمز تا بنفش، تابش </a:t>
            </a:r>
            <a:r>
              <a:rPr lang="fa-IR" sz="1800" dirty="0">
                <a:cs typeface="B Traffic" pitchFamily="2" charset="-78"/>
                <a:hlinkClick r:id="rId5" tooltip="فرابنفش"/>
              </a:rPr>
              <a:t>فرابنفش</a:t>
            </a:r>
            <a:r>
              <a:rPr lang="fa-IR" sz="1800" dirty="0">
                <a:cs typeface="B Traffic" pitchFamily="2" charset="-78"/>
              </a:rPr>
              <a:t>، پرتو ایکس و </a:t>
            </a:r>
            <a:r>
              <a:rPr lang="fa-IR" sz="1800" dirty="0">
                <a:cs typeface="B Traffic" pitchFamily="2" charset="-78"/>
                <a:hlinkClick r:id="rId6" tooltip="پرتو گاما"/>
              </a:rPr>
              <a:t>پرتو گاما</a:t>
            </a:r>
            <a:r>
              <a:rPr lang="en-US" sz="1800" dirty="0">
                <a:cs typeface="B Traffic" pitchFamily="2" charset="-78"/>
              </a:rPr>
              <a:t> </a:t>
            </a:r>
            <a:r>
              <a:rPr lang="fa-IR" sz="1800" dirty="0">
                <a:cs typeface="B Traffic" pitchFamily="2" charset="-78"/>
              </a:rPr>
              <a:t>می‌باشد</a:t>
            </a:r>
            <a:r>
              <a:rPr lang="en-US" sz="1800" dirty="0">
                <a:cs typeface="B Traffic" pitchFamily="2" charset="-78"/>
              </a:rPr>
              <a:t>.</a:t>
            </a:r>
            <a:r>
              <a:rPr lang="fa-IR" sz="1800" dirty="0">
                <a:cs typeface="B Traffic" pitchFamily="2" charset="-78"/>
              </a:rPr>
              <a:t>به صورت خلاصه در اثر انرژی وارده بر الکترون های یک ماده پس از طی مراحلی که از مجال این گفتار خارج است ، انرژی ذخیره شده به صورت نور ، که آن را فوتون می نامیم منتشر می شود . طول موج نور منتشره ارتباطی مستقیم با انرژی آزاد شده این فرآیند دارد . به عبارتی نورهای با طول موج 380 تا 780 نانومتر که حیطه نور مرئی قابل دید توسط چشم انسان را تشکیل می دهد ، هر طول موج به صورت مجزا رنگ های مختلفی را تولید می کند که هنگام ترکیب این طول موج ها رنگ سفید به نظر می رسد</a:t>
            </a:r>
            <a:r>
              <a:rPr lang="en-US" sz="1800" dirty="0">
                <a:cs typeface="B Traffic" pitchFamily="2" charset="-78"/>
              </a:rPr>
              <a:t> .</a:t>
            </a:r>
            <a:r>
              <a:rPr lang="fa-IR" sz="1800" dirty="0">
                <a:cs typeface="B Traffic" pitchFamily="2" charset="-78"/>
              </a:rPr>
              <a:t>با توجه به موضوع ، نیاز به بحث بیشتری در حیطه فیزیک نور نمی باشد و لازم به ذکر است مطالب ذکر شده در این مقاله ، چکیده چندین مقاله تخصصی در زمینه نور و فیزیک آن می باشد ، آنچه آمده بر شناخت و کاربرد نور در زندگی روزمره انسان تکیه دارد</a:t>
            </a:r>
            <a:r>
              <a:rPr lang="en-US" sz="1800" dirty="0">
                <a:cs typeface="B Traffic" pitchFamily="2" charset="-78"/>
              </a:rPr>
              <a:t> .</a:t>
            </a:r>
            <a:r>
              <a:rPr lang="fa-IR" sz="1800" dirty="0">
                <a:cs typeface="B Traffic" pitchFamily="2" charset="-78"/>
              </a:rPr>
              <a:t>شاید شنیده باشید در اماکنی نظیر بیمارستان ها ، هتل ها که نیاز به آرامش بخشی به انسان است ، نور های سفید گرم ، و در محیط هایی که نیاز به هوشیاری کامل است ، نورهای سردتر توصیه می گردد</a:t>
            </a:r>
            <a:r>
              <a:rPr lang="en-US" sz="1800" dirty="0">
                <a:cs typeface="B Traffic" pitchFamily="2" charset="-78"/>
              </a:rPr>
              <a:t>LEDs.ir . </a:t>
            </a:r>
            <a:r>
              <a:rPr lang="fa-IR" sz="1800" dirty="0">
                <a:cs typeface="B Traffic" pitchFamily="2" charset="-78"/>
              </a:rPr>
              <a:t>منظور از نور گرم یا سرد چیست</a:t>
            </a:r>
            <a:r>
              <a:rPr lang="fa-IR" sz="1200" dirty="0">
                <a:cs typeface="B Traffic" pitchFamily="2" charset="-78"/>
              </a:rPr>
              <a:t>؟ </a:t>
            </a:r>
            <a:endParaRPr lang="en-US" sz="1200" dirty="0">
              <a:cs typeface="B Traffic" pitchFamily="2" charset="-78"/>
            </a:endParaRPr>
          </a:p>
        </p:txBody>
      </p:sp>
    </p:spTree>
    <p:extLst>
      <p:ext uri="{BB962C8B-B14F-4D97-AF65-F5344CB8AC3E}">
        <p14:creationId xmlns:p14="http://schemas.microsoft.com/office/powerpoint/2010/main" val="21827222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ChangeArrowheads="1"/>
          </p:cNvSpPr>
          <p:nvPr/>
        </p:nvSpPr>
        <p:spPr bwMode="auto">
          <a:xfrm>
            <a:off x="1981200" y="5943600"/>
            <a:ext cx="5334000" cy="762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fa-IR"/>
          </a:p>
        </p:txBody>
      </p:sp>
      <p:sp>
        <p:nvSpPr>
          <p:cNvPr id="22532" name="Rectangle 2"/>
          <p:cNvSpPr>
            <a:spLocks noGrp="1" noChangeArrowheads="1"/>
          </p:cNvSpPr>
          <p:nvPr>
            <p:ph type="title"/>
          </p:nvPr>
        </p:nvSpPr>
        <p:spPr>
          <a:xfrm>
            <a:off x="283936" y="327826"/>
            <a:ext cx="7315200" cy="1154097"/>
          </a:xfrm>
        </p:spPr>
        <p:txBody>
          <a:bodyPr/>
          <a:lstStyle/>
          <a:p>
            <a:pPr algn="r" rtl="1" eaLnBrk="1" hangingPunct="1"/>
            <a:r>
              <a:rPr lang="ar-SA" sz="3200" b="1" dirty="0" smtClean="0">
                <a:solidFill>
                  <a:srgbClr val="FFCC00"/>
                </a:solidFill>
                <a:effectLst/>
                <a:cs typeface="Traffic" pitchFamily="2" charset="-78"/>
              </a:rPr>
              <a:t>4- منابع خطي متصل در چند رديف</a:t>
            </a:r>
          </a:p>
        </p:txBody>
      </p:sp>
      <p:sp>
        <p:nvSpPr>
          <p:cNvPr id="22534" name="Rectangle 4"/>
          <p:cNvSpPr>
            <a:spLocks noChangeArrowheads="1"/>
          </p:cNvSpPr>
          <p:nvPr/>
        </p:nvSpPr>
        <p:spPr bwMode="auto">
          <a:xfrm>
            <a:off x="2990850" y="1819275"/>
            <a:ext cx="9144000" cy="0"/>
          </a:xfrm>
          <a:prstGeom prst="rect">
            <a:avLst/>
          </a:prstGeom>
          <a:noFill/>
          <a:ln w="9525">
            <a:noFill/>
            <a:miter lim="800000"/>
            <a:headEnd/>
            <a:tailEnd/>
          </a:ln>
        </p:spPr>
        <p:txBody>
          <a:bodyPr>
            <a:spAutoFit/>
          </a:bodyPr>
          <a:lstStyle/>
          <a:p>
            <a:endParaRPr lang="fa-IR"/>
          </a:p>
        </p:txBody>
      </p:sp>
      <p:pic>
        <p:nvPicPr>
          <p:cNvPr id="22535" name="Picture 5" descr="4"/>
          <p:cNvPicPr>
            <a:picLocks noChangeAspect="1" noChangeArrowheads="1"/>
          </p:cNvPicPr>
          <p:nvPr/>
        </p:nvPicPr>
        <p:blipFill>
          <a:blip r:embed="rId3"/>
          <a:srcRect/>
          <a:stretch>
            <a:fillRect/>
          </a:stretch>
        </p:blipFill>
        <p:spPr bwMode="auto">
          <a:xfrm>
            <a:off x="2209800" y="1819275"/>
            <a:ext cx="4891088" cy="4048125"/>
          </a:xfrm>
          <a:prstGeom prst="rect">
            <a:avLst/>
          </a:prstGeom>
          <a:noFill/>
          <a:ln w="9525">
            <a:noFill/>
            <a:miter lim="800000"/>
            <a:headEnd/>
            <a:tailEnd/>
          </a:ln>
        </p:spPr>
      </p:pic>
      <p:sp>
        <p:nvSpPr>
          <p:cNvPr id="22536" name="Rectangle 6"/>
          <p:cNvSpPr>
            <a:spLocks noChangeArrowheads="1"/>
          </p:cNvSpPr>
          <p:nvPr/>
        </p:nvSpPr>
        <p:spPr bwMode="auto">
          <a:xfrm>
            <a:off x="3200400" y="3219450"/>
            <a:ext cx="9144000" cy="0"/>
          </a:xfrm>
          <a:prstGeom prst="rect">
            <a:avLst/>
          </a:prstGeom>
          <a:noFill/>
          <a:ln w="9525">
            <a:noFill/>
            <a:miter lim="800000"/>
            <a:headEnd/>
            <a:tailEnd/>
          </a:ln>
        </p:spPr>
        <p:txBody>
          <a:bodyPr>
            <a:spAutoFit/>
          </a:bodyPr>
          <a:lstStyle/>
          <a:p>
            <a:endParaRPr lang="fa-IR"/>
          </a:p>
        </p:txBody>
      </p:sp>
      <p:graphicFrame>
        <p:nvGraphicFramePr>
          <p:cNvPr id="22530" name="Object 7"/>
          <p:cNvGraphicFramePr>
            <a:graphicFrameLocks noChangeAspect="1"/>
          </p:cNvGraphicFramePr>
          <p:nvPr/>
        </p:nvGraphicFramePr>
        <p:xfrm>
          <a:off x="2057400" y="5989638"/>
          <a:ext cx="5181600" cy="792162"/>
        </p:xfrm>
        <a:graphic>
          <a:graphicData uri="http://schemas.openxmlformats.org/presentationml/2006/ole">
            <mc:AlternateContent xmlns:mc="http://schemas.openxmlformats.org/markup-compatibility/2006">
              <mc:Choice xmlns:v="urn:schemas-microsoft-com:vml" Requires="v">
                <p:oleObj spid="_x0000_s22538" r:id="rId4" imgW="2413000" imgH="419100" progId="Equation.3">
                  <p:embed/>
                </p:oleObj>
              </mc:Choice>
              <mc:Fallback>
                <p:oleObj r:id="rId4" imgW="2413000" imgH="4191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989638"/>
                        <a:ext cx="518160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ChangeArrowheads="1"/>
          </p:cNvSpPr>
          <p:nvPr/>
        </p:nvSpPr>
        <p:spPr bwMode="auto">
          <a:xfrm>
            <a:off x="1371600" y="5943600"/>
            <a:ext cx="6096000" cy="762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fa-IR"/>
          </a:p>
        </p:txBody>
      </p:sp>
      <p:sp>
        <p:nvSpPr>
          <p:cNvPr id="23556" name="Rectangle 2"/>
          <p:cNvSpPr>
            <a:spLocks noGrp="1" noChangeArrowheads="1"/>
          </p:cNvSpPr>
          <p:nvPr>
            <p:ph type="title"/>
          </p:nvPr>
        </p:nvSpPr>
        <p:spPr>
          <a:xfrm>
            <a:off x="157201" y="332656"/>
            <a:ext cx="7315200" cy="1154097"/>
          </a:xfrm>
        </p:spPr>
        <p:txBody>
          <a:bodyPr/>
          <a:lstStyle/>
          <a:p>
            <a:pPr algn="r" rtl="1" eaLnBrk="1" hangingPunct="1"/>
            <a:r>
              <a:rPr lang="ar-SA" sz="3200" b="1" dirty="0" smtClean="0">
                <a:solidFill>
                  <a:srgbClr val="FFCC00"/>
                </a:solidFill>
                <a:effectLst/>
                <a:cs typeface="Traffic" pitchFamily="2" charset="-78"/>
              </a:rPr>
              <a:t>5- منابع نقطه‏اي در چند رديف</a:t>
            </a:r>
          </a:p>
        </p:txBody>
      </p:sp>
      <p:graphicFrame>
        <p:nvGraphicFramePr>
          <p:cNvPr id="23554" name="Object 2"/>
          <p:cNvGraphicFramePr>
            <a:graphicFrameLocks noGrp="1" noChangeAspect="1"/>
          </p:cNvGraphicFramePr>
          <p:nvPr>
            <p:ph idx="1"/>
          </p:nvPr>
        </p:nvGraphicFramePr>
        <p:xfrm>
          <a:off x="1333500" y="5949950"/>
          <a:ext cx="6092825" cy="796925"/>
        </p:xfrm>
        <a:graphic>
          <a:graphicData uri="http://schemas.openxmlformats.org/presentationml/2006/ole">
            <mc:AlternateContent xmlns:mc="http://schemas.openxmlformats.org/markup-compatibility/2006">
              <mc:Choice xmlns:v="urn:schemas-microsoft-com:vml" Requires="v">
                <p:oleObj spid="_x0000_s23562" name="Equation" r:id="rId3" imgW="3009600" imgH="393480" progId="Equation.3">
                  <p:embed/>
                </p:oleObj>
              </mc:Choice>
              <mc:Fallback>
                <p:oleObj name="Equation" r:id="rId3" imgW="300960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5949950"/>
                        <a:ext cx="609282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8" name="Rectangle 4"/>
          <p:cNvSpPr>
            <a:spLocks noChangeArrowheads="1"/>
          </p:cNvSpPr>
          <p:nvPr/>
        </p:nvSpPr>
        <p:spPr bwMode="auto">
          <a:xfrm>
            <a:off x="2776538" y="1585913"/>
            <a:ext cx="9144000" cy="0"/>
          </a:xfrm>
          <a:prstGeom prst="rect">
            <a:avLst/>
          </a:prstGeom>
          <a:noFill/>
          <a:ln w="9525">
            <a:noFill/>
            <a:miter lim="800000"/>
            <a:headEnd/>
            <a:tailEnd/>
          </a:ln>
        </p:spPr>
        <p:txBody>
          <a:bodyPr>
            <a:spAutoFit/>
          </a:bodyPr>
          <a:lstStyle/>
          <a:p>
            <a:endParaRPr lang="fa-IR"/>
          </a:p>
        </p:txBody>
      </p:sp>
      <p:pic>
        <p:nvPicPr>
          <p:cNvPr id="23559" name="Picture 5" descr="5"/>
          <p:cNvPicPr>
            <a:picLocks noChangeAspect="1" noChangeArrowheads="1"/>
          </p:cNvPicPr>
          <p:nvPr/>
        </p:nvPicPr>
        <p:blipFill>
          <a:blip r:embed="rId5"/>
          <a:srcRect/>
          <a:stretch>
            <a:fillRect/>
          </a:stretch>
        </p:blipFill>
        <p:spPr bwMode="auto">
          <a:xfrm>
            <a:off x="2133600" y="1704975"/>
            <a:ext cx="4800600" cy="4086225"/>
          </a:xfrm>
          <a:prstGeom prst="rect">
            <a:avLst/>
          </a:prstGeom>
          <a:noFill/>
          <a:ln w="9525">
            <a:noFill/>
            <a:miter lim="800000"/>
            <a:headEnd/>
            <a:tailEnd/>
          </a:ln>
        </p:spPr>
      </p:pic>
      <p:sp>
        <p:nvSpPr>
          <p:cNvPr id="23560" name="Rectangle 6"/>
          <p:cNvSpPr>
            <a:spLocks noChangeArrowheads="1"/>
          </p:cNvSpPr>
          <p:nvPr/>
        </p:nvSpPr>
        <p:spPr bwMode="auto">
          <a:xfrm>
            <a:off x="2681288" y="3233738"/>
            <a:ext cx="9144000" cy="0"/>
          </a:xfrm>
          <a:prstGeom prst="rect">
            <a:avLst/>
          </a:prstGeom>
          <a:noFill/>
          <a:ln w="9525">
            <a:noFill/>
            <a:miter lim="800000"/>
            <a:headEnd/>
            <a:tailEnd/>
          </a:ln>
        </p:spPr>
        <p:txBody>
          <a:bodyPr>
            <a:spAutoFit/>
          </a:bodyPr>
          <a:lstStyle/>
          <a:p>
            <a:endParaRPr lang="fa-I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032"/>
          <p:cNvSpPr>
            <a:spLocks noChangeArrowheads="1"/>
          </p:cNvSpPr>
          <p:nvPr/>
        </p:nvSpPr>
        <p:spPr bwMode="auto">
          <a:xfrm>
            <a:off x="1295400" y="5486400"/>
            <a:ext cx="6248400" cy="762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fa-IR"/>
          </a:p>
        </p:txBody>
      </p:sp>
      <p:sp>
        <p:nvSpPr>
          <p:cNvPr id="24580" name="Rectangle 1026"/>
          <p:cNvSpPr>
            <a:spLocks noGrp="1" noChangeArrowheads="1"/>
          </p:cNvSpPr>
          <p:nvPr>
            <p:ph type="title"/>
          </p:nvPr>
        </p:nvSpPr>
        <p:spPr>
          <a:xfrm>
            <a:off x="467544" y="332656"/>
            <a:ext cx="7315200" cy="1154097"/>
          </a:xfrm>
        </p:spPr>
        <p:txBody>
          <a:bodyPr/>
          <a:lstStyle/>
          <a:p>
            <a:pPr algn="r" rtl="1" eaLnBrk="1" hangingPunct="1"/>
            <a:r>
              <a:rPr lang="ar-SA" sz="3200" b="1" dirty="0" smtClean="0">
                <a:solidFill>
                  <a:srgbClr val="FFCC00"/>
                </a:solidFill>
                <a:effectLst/>
                <a:cs typeface="Traffic" pitchFamily="2" charset="-78"/>
              </a:rPr>
              <a:t>6- منابع حاشيه يا روي ديوار</a:t>
            </a:r>
          </a:p>
        </p:txBody>
      </p:sp>
      <p:sp>
        <p:nvSpPr>
          <p:cNvPr id="24582" name="Rectangle 1028"/>
          <p:cNvSpPr>
            <a:spLocks noChangeArrowheads="1"/>
          </p:cNvSpPr>
          <p:nvPr/>
        </p:nvSpPr>
        <p:spPr bwMode="auto">
          <a:xfrm>
            <a:off x="2581275" y="2028825"/>
            <a:ext cx="9144000" cy="0"/>
          </a:xfrm>
          <a:prstGeom prst="rect">
            <a:avLst/>
          </a:prstGeom>
          <a:noFill/>
          <a:ln w="9525">
            <a:noFill/>
            <a:miter lim="800000"/>
            <a:headEnd/>
            <a:tailEnd/>
          </a:ln>
        </p:spPr>
        <p:txBody>
          <a:bodyPr>
            <a:spAutoFit/>
          </a:bodyPr>
          <a:lstStyle/>
          <a:p>
            <a:endParaRPr lang="fa-IR"/>
          </a:p>
        </p:txBody>
      </p:sp>
      <p:pic>
        <p:nvPicPr>
          <p:cNvPr id="24583" name="Picture 1029" descr="6"/>
          <p:cNvPicPr>
            <a:picLocks noChangeAspect="1" noChangeArrowheads="1"/>
          </p:cNvPicPr>
          <p:nvPr/>
        </p:nvPicPr>
        <p:blipFill>
          <a:blip r:embed="rId3"/>
          <a:srcRect/>
          <a:stretch>
            <a:fillRect/>
          </a:stretch>
        </p:blipFill>
        <p:spPr bwMode="auto">
          <a:xfrm>
            <a:off x="1828800" y="1752600"/>
            <a:ext cx="5191125" cy="3651250"/>
          </a:xfrm>
          <a:prstGeom prst="rect">
            <a:avLst/>
          </a:prstGeom>
          <a:noFill/>
          <a:ln w="9525">
            <a:noFill/>
            <a:miter lim="800000"/>
            <a:headEnd/>
            <a:tailEnd/>
          </a:ln>
        </p:spPr>
      </p:pic>
      <p:sp>
        <p:nvSpPr>
          <p:cNvPr id="24584" name="Rectangle 1030"/>
          <p:cNvSpPr>
            <a:spLocks noChangeArrowheads="1"/>
          </p:cNvSpPr>
          <p:nvPr/>
        </p:nvSpPr>
        <p:spPr bwMode="auto">
          <a:xfrm>
            <a:off x="2824163" y="3233738"/>
            <a:ext cx="9144000" cy="0"/>
          </a:xfrm>
          <a:prstGeom prst="rect">
            <a:avLst/>
          </a:prstGeom>
          <a:noFill/>
          <a:ln w="9525">
            <a:noFill/>
            <a:miter lim="800000"/>
            <a:headEnd/>
            <a:tailEnd/>
          </a:ln>
        </p:spPr>
        <p:txBody>
          <a:bodyPr>
            <a:spAutoFit/>
          </a:bodyPr>
          <a:lstStyle/>
          <a:p>
            <a:endParaRPr lang="fa-IR"/>
          </a:p>
        </p:txBody>
      </p:sp>
      <p:graphicFrame>
        <p:nvGraphicFramePr>
          <p:cNvPr id="24578" name="Object 6"/>
          <p:cNvGraphicFramePr>
            <a:graphicFrameLocks noChangeAspect="1"/>
          </p:cNvGraphicFramePr>
          <p:nvPr/>
        </p:nvGraphicFramePr>
        <p:xfrm>
          <a:off x="1295400" y="5435600"/>
          <a:ext cx="6172200" cy="688975"/>
        </p:xfrm>
        <a:graphic>
          <a:graphicData uri="http://schemas.openxmlformats.org/presentationml/2006/ole">
            <mc:AlternateContent xmlns:mc="http://schemas.openxmlformats.org/markup-compatibility/2006">
              <mc:Choice xmlns:v="urn:schemas-microsoft-com:vml" Requires="v">
                <p:oleObj spid="_x0000_s24586" r:id="rId4" imgW="3314700" imgH="393700" progId="Equation.3">
                  <p:embed/>
                </p:oleObj>
              </mc:Choice>
              <mc:Fallback>
                <p:oleObj r:id="rId4" imgW="3314700" imgH="3937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435600"/>
                        <a:ext cx="6172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r" rtl="1" eaLnBrk="1" hangingPunct="1">
              <a:defRPr/>
            </a:pPr>
            <a:r>
              <a:rPr lang="ar-SA" sz="3200" b="1" smtClean="0">
                <a:solidFill>
                  <a:srgbClr val="FFFF00"/>
                </a:solidFill>
                <a:cs typeface="Titr" pitchFamily="2" charset="-78"/>
              </a:rPr>
              <a:t>ملاك ارزيابي روشنايي</a:t>
            </a:r>
            <a:endParaRPr lang="ar-SA" sz="3200" smtClean="0">
              <a:solidFill>
                <a:srgbClr val="FFFF00"/>
              </a:solidFill>
            </a:endParaRPr>
          </a:p>
        </p:txBody>
      </p:sp>
      <p:sp>
        <p:nvSpPr>
          <p:cNvPr id="72708" name="Rectangle 5"/>
          <p:cNvSpPr>
            <a:spLocks noGrp="1" noChangeArrowheads="1"/>
          </p:cNvSpPr>
          <p:nvPr>
            <p:ph idx="1"/>
          </p:nvPr>
        </p:nvSpPr>
        <p:spPr>
          <a:xfrm>
            <a:off x="323528" y="2772611"/>
            <a:ext cx="8153400" cy="4114800"/>
          </a:xfrm>
        </p:spPr>
        <p:txBody>
          <a:bodyPr/>
          <a:lstStyle/>
          <a:p>
            <a:pPr algn="just" rtl="1" eaLnBrk="1" hangingPunct="1">
              <a:lnSpc>
                <a:spcPct val="90000"/>
              </a:lnSpc>
              <a:buFont typeface="Wingdings" pitchFamily="2" charset="2"/>
              <a:buNone/>
            </a:pPr>
            <a:r>
              <a:rPr lang="ar-SA" dirty="0" smtClean="0">
                <a:solidFill>
                  <a:schemeClr val="folHlink"/>
                </a:solidFill>
                <a:cs typeface="Nazanin" pitchFamily="2" charset="-78"/>
              </a:rPr>
              <a:t>در سيستم روشنايي مطلوب</a:t>
            </a:r>
            <a:r>
              <a:rPr lang="fa-IR" dirty="0" smtClean="0">
                <a:solidFill>
                  <a:schemeClr val="folHlink"/>
                </a:solidFill>
                <a:cs typeface="Nazanin" pitchFamily="2" charset="-78"/>
              </a:rPr>
              <a:t>؛ بايد</a:t>
            </a:r>
            <a:r>
              <a:rPr lang="ar-SA" dirty="0" smtClean="0">
                <a:solidFill>
                  <a:schemeClr val="folHlink"/>
                </a:solidFill>
                <a:cs typeface="Nazanin" pitchFamily="2" charset="-78"/>
              </a:rPr>
              <a:t>:</a:t>
            </a:r>
          </a:p>
          <a:p>
            <a:pPr algn="just" rtl="1" eaLnBrk="1" hangingPunct="1">
              <a:lnSpc>
                <a:spcPct val="90000"/>
              </a:lnSpc>
              <a:buFont typeface="Wingdings" pitchFamily="2" charset="2"/>
              <a:buNone/>
            </a:pPr>
            <a:endParaRPr lang="ar-SA" dirty="0" smtClean="0">
              <a:solidFill>
                <a:schemeClr val="folHlink"/>
              </a:solidFill>
            </a:endParaRPr>
          </a:p>
          <a:p>
            <a:pPr algn="just" rtl="1" eaLnBrk="1" hangingPunct="1">
              <a:lnSpc>
                <a:spcPct val="90000"/>
              </a:lnSpc>
              <a:buFont typeface="Wingdings" pitchFamily="2" charset="2"/>
              <a:buNone/>
            </a:pPr>
            <a:r>
              <a:rPr lang="ar-SA" sz="2000" dirty="0" smtClean="0">
                <a:cs typeface="B Traffic" pitchFamily="2" charset="-78"/>
              </a:rPr>
              <a:t>1.</a:t>
            </a:r>
            <a:r>
              <a:rPr lang="ar-SA" sz="2000" dirty="0" smtClean="0">
                <a:latin typeface="Times New Roman" pitchFamily="18" charset="0"/>
                <a:cs typeface="B Traffic" pitchFamily="2" charset="-78"/>
              </a:rPr>
              <a:t> </a:t>
            </a:r>
            <a:r>
              <a:rPr lang="ar-SA" sz="2000" dirty="0" smtClean="0">
                <a:cs typeface="B Traffic" pitchFamily="2" charset="-78"/>
              </a:rPr>
              <a:t>متوسط شدت روشنايي مطابق استاندارد باشد.</a:t>
            </a:r>
          </a:p>
          <a:p>
            <a:pPr algn="just" rtl="1" eaLnBrk="1" hangingPunct="1">
              <a:lnSpc>
                <a:spcPct val="90000"/>
              </a:lnSpc>
              <a:buFont typeface="Wingdings" pitchFamily="2" charset="2"/>
              <a:buNone/>
            </a:pPr>
            <a:r>
              <a:rPr lang="ar-SA" sz="2000" dirty="0" smtClean="0">
                <a:cs typeface="B Traffic" pitchFamily="2" charset="-78"/>
              </a:rPr>
              <a:t>2.</a:t>
            </a:r>
            <a:r>
              <a:rPr lang="ar-SA" sz="2000" dirty="0" smtClean="0">
                <a:latin typeface="Times New Roman" pitchFamily="18" charset="0"/>
                <a:cs typeface="B Traffic" pitchFamily="2" charset="-78"/>
              </a:rPr>
              <a:t> </a:t>
            </a:r>
            <a:r>
              <a:rPr lang="ar-SA" sz="2000" dirty="0" smtClean="0">
                <a:cs typeface="B Traffic" pitchFamily="2" charset="-78"/>
              </a:rPr>
              <a:t>اصول كلي طراحي (تعداد چراغ، ارتفاع طراحي، چيدمان) رعايت شده باشد</a:t>
            </a:r>
            <a:r>
              <a:rPr lang="fa-IR" sz="2000" dirty="0" smtClean="0">
                <a:cs typeface="B Traffic" pitchFamily="2" charset="-78"/>
              </a:rPr>
              <a:t> .</a:t>
            </a:r>
          </a:p>
          <a:p>
            <a:pPr algn="just" rtl="1" eaLnBrk="1" hangingPunct="1">
              <a:lnSpc>
                <a:spcPct val="90000"/>
              </a:lnSpc>
              <a:buFont typeface="Wingdings" pitchFamily="2" charset="2"/>
              <a:buNone/>
            </a:pPr>
            <a:r>
              <a:rPr lang="ar-SA" sz="2000" dirty="0" smtClean="0">
                <a:cs typeface="B Traffic" pitchFamily="2" charset="-78"/>
              </a:rPr>
              <a:t>3.</a:t>
            </a:r>
            <a:r>
              <a:rPr lang="ar-SA" sz="2000" dirty="0" smtClean="0">
                <a:latin typeface="Times New Roman" pitchFamily="18" charset="0"/>
                <a:cs typeface="B Traffic" pitchFamily="2" charset="-78"/>
              </a:rPr>
              <a:t> </a:t>
            </a:r>
            <a:r>
              <a:rPr lang="ar-SA" sz="2000" dirty="0" smtClean="0">
                <a:cs typeface="B Traffic" pitchFamily="2" charset="-78"/>
              </a:rPr>
              <a:t>تناسب نوع منابع روشنايي ( از نظر رنگ دهي و تناسب با كار): </a:t>
            </a:r>
          </a:p>
          <a:p>
            <a:pPr algn="just" rtl="1" eaLnBrk="1" hangingPunct="1">
              <a:lnSpc>
                <a:spcPct val="90000"/>
              </a:lnSpc>
              <a:buFont typeface="Wingdings" pitchFamily="2" charset="2"/>
              <a:buNone/>
            </a:pPr>
            <a:r>
              <a:rPr lang="ar-SA" sz="2000" dirty="0" smtClean="0">
                <a:cs typeface="B Traffic" pitchFamily="2" charset="-78"/>
              </a:rPr>
              <a:t>4.</a:t>
            </a:r>
            <a:r>
              <a:rPr lang="ar-SA" sz="2000" dirty="0" smtClean="0">
                <a:latin typeface="Times New Roman" pitchFamily="18" charset="0"/>
                <a:cs typeface="B Traffic" pitchFamily="2" charset="-78"/>
              </a:rPr>
              <a:t> </a:t>
            </a:r>
            <a:r>
              <a:rPr lang="ar-SA" sz="2000" dirty="0" smtClean="0">
                <a:cs typeface="B Traffic" pitchFamily="2" charset="-78"/>
              </a:rPr>
              <a:t>ضريب انعكاس </a:t>
            </a:r>
            <a:r>
              <a:rPr lang="fa-IR" sz="2000" dirty="0" smtClean="0">
                <a:cs typeface="B Traffic" pitchFamily="2" charset="-78"/>
              </a:rPr>
              <a:t>و</a:t>
            </a:r>
            <a:r>
              <a:rPr lang="ar-SA" sz="2000" dirty="0" smtClean="0">
                <a:cs typeface="B Traffic" pitchFamily="2" charset="-78"/>
              </a:rPr>
              <a:t> درخشندگي سطوح داخلي</a:t>
            </a:r>
            <a:r>
              <a:rPr lang="en-US" sz="2000" dirty="0" smtClean="0">
                <a:cs typeface="B Traffic" pitchFamily="2" charset="-78"/>
              </a:rPr>
              <a:t> </a:t>
            </a:r>
            <a:r>
              <a:rPr lang="ar-SA" sz="2000" dirty="0" smtClean="0">
                <a:cs typeface="B Traffic" pitchFamily="2" charset="-78"/>
              </a:rPr>
              <a:t>در حدي باشد كه سبب آزار </a:t>
            </a:r>
            <a:r>
              <a:rPr lang="fa-IR" sz="2000" dirty="0" smtClean="0">
                <a:cs typeface="B Traffic" pitchFamily="2" charset="-78"/>
              </a:rPr>
              <a:t>كاركنان </a:t>
            </a:r>
            <a:r>
              <a:rPr lang="ar-SA" sz="2000" dirty="0" smtClean="0">
                <a:cs typeface="B Traffic" pitchFamily="2" charset="-78"/>
              </a:rPr>
              <a:t>نشود.</a:t>
            </a:r>
            <a:endParaRPr lang="fa-IR" sz="2000" dirty="0" smtClean="0">
              <a:cs typeface="B Traffic" pitchFamily="2" charset="-78"/>
            </a:endParaRPr>
          </a:p>
          <a:p>
            <a:pPr algn="just" rtl="1" eaLnBrk="1" hangingPunct="1">
              <a:lnSpc>
                <a:spcPct val="90000"/>
              </a:lnSpc>
              <a:buFont typeface="Wingdings" pitchFamily="2" charset="2"/>
              <a:buNone/>
            </a:pPr>
            <a:r>
              <a:rPr lang="ar-SA" sz="2000" dirty="0" smtClean="0">
                <a:cs typeface="B Traffic" pitchFamily="2" charset="-78"/>
              </a:rPr>
              <a:t>5.</a:t>
            </a:r>
            <a:r>
              <a:rPr lang="ar-SA" sz="2000" dirty="0" smtClean="0">
                <a:latin typeface="Times New Roman" pitchFamily="18" charset="0"/>
                <a:cs typeface="B Traffic" pitchFamily="2" charset="-78"/>
              </a:rPr>
              <a:t> </a:t>
            </a:r>
            <a:r>
              <a:rPr lang="fa-IR" sz="2000" dirty="0" smtClean="0">
                <a:latin typeface="Times New Roman" pitchFamily="18" charset="0"/>
                <a:cs typeface="B Traffic" pitchFamily="2" charset="-78"/>
              </a:rPr>
              <a:t>سايه روشن محسوس نداشته باشد ( </a:t>
            </a:r>
            <a:r>
              <a:rPr lang="ar-SA" sz="2000" dirty="0" smtClean="0">
                <a:cs typeface="B Traffic" pitchFamily="2" charset="-78"/>
              </a:rPr>
              <a:t>يكدستي توزيع روشنايي </a:t>
            </a:r>
            <a:r>
              <a:rPr lang="fa-IR" sz="2000" dirty="0" smtClean="0">
                <a:cs typeface="B Traffic" pitchFamily="2" charset="-78"/>
              </a:rPr>
              <a:t>)</a:t>
            </a:r>
            <a:endParaRPr lang="en-US" sz="2000" dirty="0" smtClean="0">
              <a:cs typeface="B Traffic" pitchFamily="2" charset="-78"/>
            </a:endParaRPr>
          </a:p>
          <a:p>
            <a:pPr algn="just" rtl="1" eaLnBrk="1" hangingPunct="1">
              <a:lnSpc>
                <a:spcPct val="90000"/>
              </a:lnSpc>
              <a:buFont typeface="Wingdings" pitchFamily="2" charset="2"/>
              <a:buNone/>
            </a:pPr>
            <a:r>
              <a:rPr lang="fa-IR" sz="2000" dirty="0" smtClean="0">
                <a:cs typeface="B Traffic" pitchFamily="2" charset="-78"/>
              </a:rPr>
              <a:t>6- </a:t>
            </a:r>
            <a:r>
              <a:rPr lang="ar-SA" sz="2000" dirty="0" smtClean="0">
                <a:cs typeface="B Traffic" pitchFamily="2" charset="-78"/>
              </a:rPr>
              <a:t>نگهداري سيستم روشنايي </a:t>
            </a:r>
            <a:r>
              <a:rPr lang="fa-IR" sz="2000" dirty="0" smtClean="0">
                <a:cs typeface="B Traffic" pitchFamily="2" charset="-78"/>
              </a:rPr>
              <a:t> مطلوب </a:t>
            </a:r>
            <a:r>
              <a:rPr lang="ar-SA" sz="2000" dirty="0" smtClean="0">
                <a:cs typeface="B Traffic" pitchFamily="2" charset="-78"/>
              </a:rPr>
              <a:t>و تعويض بموقع لامپهاي سوخته</a:t>
            </a:r>
            <a:r>
              <a:rPr lang="fa-IR" sz="2000" dirty="0" smtClean="0">
                <a:cs typeface="B Traffic" pitchFamily="2" charset="-78"/>
              </a:rPr>
              <a:t> انجام شده باشد.</a:t>
            </a:r>
            <a:endParaRPr lang="en-US" sz="2000" dirty="0" smtClean="0">
              <a:cs typeface="B Traffic" pitchFamily="2" charset="-7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219200" y="762000"/>
            <a:ext cx="7239000" cy="990600"/>
          </a:xfrm>
        </p:spPr>
        <p:txBody>
          <a:bodyPr/>
          <a:lstStyle/>
          <a:p>
            <a:pPr algn="r" rtl="1" eaLnBrk="1" hangingPunct="1">
              <a:defRPr/>
            </a:pPr>
            <a:r>
              <a:rPr lang="ar-SA" sz="3200" b="1" smtClean="0">
                <a:solidFill>
                  <a:srgbClr val="FFFF00"/>
                </a:solidFill>
                <a:cs typeface="Nazanin" pitchFamily="2" charset="-78"/>
              </a:rPr>
              <a:t>اظهار نظر نهايي در مورد ارزيابي سيستم روشنايي </a:t>
            </a:r>
          </a:p>
        </p:txBody>
      </p:sp>
      <p:sp>
        <p:nvSpPr>
          <p:cNvPr id="73731" name="Rectangle 4"/>
          <p:cNvSpPr>
            <a:spLocks noGrp="1" noChangeArrowheads="1"/>
          </p:cNvSpPr>
          <p:nvPr>
            <p:ph idx="1"/>
          </p:nvPr>
        </p:nvSpPr>
        <p:spPr>
          <a:xfrm>
            <a:off x="468313" y="2514600"/>
            <a:ext cx="8218487" cy="2743200"/>
          </a:xfrm>
        </p:spPr>
        <p:txBody>
          <a:bodyPr/>
          <a:lstStyle/>
          <a:p>
            <a:pPr algn="just" rtl="1" eaLnBrk="1" hangingPunct="1">
              <a:buFont typeface="Wingdings" pitchFamily="2" charset="2"/>
              <a:buNone/>
            </a:pPr>
            <a:r>
              <a:rPr lang="ar-SA" smtClean="0">
                <a:cs typeface="Nazanin" pitchFamily="2" charset="-78"/>
              </a:rPr>
              <a:t>وضعيت روشنايي </a:t>
            </a:r>
            <a:r>
              <a:rPr lang="ar-SA" u="sng" smtClean="0">
                <a:solidFill>
                  <a:srgbClr val="00CC00"/>
                </a:solidFill>
                <a:cs typeface="Nazanin" pitchFamily="2" charset="-78"/>
              </a:rPr>
              <a:t>مطلوب</a:t>
            </a:r>
            <a:r>
              <a:rPr lang="ar-SA" smtClean="0">
                <a:cs typeface="Nazanin" pitchFamily="2" charset="-78"/>
              </a:rPr>
              <a:t> است.</a:t>
            </a:r>
            <a:endParaRPr lang="ar-SA" smtClean="0"/>
          </a:p>
          <a:p>
            <a:pPr algn="just" rtl="1" eaLnBrk="1" hangingPunct="1">
              <a:buFont typeface="Wingdings" pitchFamily="2" charset="2"/>
              <a:buNone/>
            </a:pPr>
            <a:r>
              <a:rPr lang="ar-SA" smtClean="0">
                <a:cs typeface="Nazanin" pitchFamily="2" charset="-78"/>
              </a:rPr>
              <a:t>وضعيت روشنايي </a:t>
            </a:r>
            <a:r>
              <a:rPr lang="ar-SA" u="sng" smtClean="0">
                <a:solidFill>
                  <a:srgbClr val="FFFF00"/>
                </a:solidFill>
                <a:cs typeface="Nazanin" pitchFamily="2" charset="-78"/>
              </a:rPr>
              <a:t>معيوب </a:t>
            </a:r>
            <a:r>
              <a:rPr lang="ar-SA" u="sng" smtClean="0">
                <a:cs typeface="Nazanin" pitchFamily="2" charset="-78"/>
              </a:rPr>
              <a:t>و </a:t>
            </a:r>
            <a:r>
              <a:rPr lang="fa-IR" u="sng" smtClean="0">
                <a:cs typeface="Nazanin" pitchFamily="2" charset="-78"/>
              </a:rPr>
              <a:t>نياز به</a:t>
            </a:r>
            <a:r>
              <a:rPr lang="ar-SA" u="sng" smtClean="0">
                <a:cs typeface="Nazanin" pitchFamily="2" charset="-78"/>
              </a:rPr>
              <a:t> اصلاح</a:t>
            </a:r>
            <a:r>
              <a:rPr lang="fa-IR" u="sng" smtClean="0">
                <a:cs typeface="Nazanin" pitchFamily="2" charset="-78"/>
              </a:rPr>
              <a:t>ات دارد</a:t>
            </a:r>
            <a:r>
              <a:rPr lang="ar-SA" smtClean="0">
                <a:cs typeface="Nazanin" pitchFamily="2" charset="-78"/>
              </a:rPr>
              <a:t>.</a:t>
            </a:r>
            <a:endParaRPr lang="ar-SA" smtClean="0"/>
          </a:p>
          <a:p>
            <a:pPr algn="just" rtl="1" eaLnBrk="1" hangingPunct="1">
              <a:buFont typeface="Wingdings" pitchFamily="2" charset="2"/>
              <a:buNone/>
            </a:pPr>
            <a:r>
              <a:rPr lang="ar-SA" smtClean="0">
                <a:cs typeface="Nazanin" pitchFamily="2" charset="-78"/>
              </a:rPr>
              <a:t>وضعيت روشنايي </a:t>
            </a:r>
            <a:r>
              <a:rPr lang="ar-SA" u="sng" smtClean="0">
                <a:solidFill>
                  <a:schemeClr val="hlink"/>
                </a:solidFill>
                <a:cs typeface="Nazanin" pitchFamily="2" charset="-78"/>
              </a:rPr>
              <a:t>نامطلوب</a:t>
            </a:r>
            <a:r>
              <a:rPr lang="ar-SA" smtClean="0">
                <a:cs typeface="Nazanin" pitchFamily="2" charset="-78"/>
              </a:rPr>
              <a:t> است</a:t>
            </a:r>
            <a:r>
              <a:rPr lang="fa-IR" smtClean="0">
                <a:cs typeface="Nazanin" pitchFamily="2" charset="-78"/>
              </a:rPr>
              <a:t> و نياز به بازمهندسي دارد</a:t>
            </a:r>
            <a:r>
              <a:rPr lang="ar-SA" smtClean="0">
                <a:cs typeface="Nazanin" pitchFamily="2" charset="-78"/>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a:srcRect/>
          <a:stretch>
            <a:fillRect/>
          </a:stretch>
        </p:blipFill>
        <p:spPr bwMode="auto">
          <a:xfrm>
            <a:off x="2555776" y="1124744"/>
            <a:ext cx="4485640" cy="767715"/>
          </a:xfrm>
          <a:prstGeom prst="rect">
            <a:avLst/>
          </a:prstGeom>
          <a:noFill/>
          <a:ln w="9525">
            <a:noFill/>
            <a:miter lim="800000"/>
            <a:headEnd/>
            <a:tailEnd/>
          </a:ln>
        </p:spPr>
      </p:pic>
      <p:sp>
        <p:nvSpPr>
          <p:cNvPr id="5" name="Rectangle 4"/>
          <p:cNvSpPr/>
          <p:nvPr/>
        </p:nvSpPr>
        <p:spPr>
          <a:xfrm>
            <a:off x="755576" y="2323331"/>
            <a:ext cx="7776864" cy="3693319"/>
          </a:xfrm>
          <a:prstGeom prst="rect">
            <a:avLst/>
          </a:prstGeom>
        </p:spPr>
        <p:txBody>
          <a:bodyPr wrap="square">
            <a:spAutoFit/>
          </a:bodyPr>
          <a:lstStyle/>
          <a:p>
            <a:pPr algn="just" rtl="1"/>
            <a:r>
              <a:rPr lang="fa-IR" sz="1800" dirty="0">
                <a:latin typeface="+mn-lt"/>
                <a:cs typeface="B Traffic" pitchFamily="2" charset="-78"/>
              </a:rPr>
              <a:t>به لحاظ فیزیکی ، رنگ نور برحسب کلوین بیان می شود که ارقام بالاتر ، نورهای سرد و اعداد کوچکتر در محدوده رنگ های گرم می باشد. این مشخصه در تجهیزات نور پردازی حرفه ای در شناسنامه محصول ذکر می شود . بالاترین دمای رنگ ، متعلق به رنگ نور موسوم به نور روز می باشد که آن را اصطلاحاً در حیطه نورهای سرد به شمار آورند</a:t>
            </a:r>
            <a:r>
              <a:rPr lang="en-US" sz="1800" dirty="0">
                <a:latin typeface="+mn-lt"/>
                <a:cs typeface="B Traffic" pitchFamily="2" charset="-78"/>
              </a:rPr>
              <a:t> .</a:t>
            </a:r>
            <a:r>
              <a:rPr lang="fa-IR" sz="1800" dirty="0">
                <a:latin typeface="+mn-lt"/>
                <a:cs typeface="B Traffic" pitchFamily="2" charset="-78"/>
              </a:rPr>
              <a:t>حال قبل از معرفی نورهای مناسب هر محیط نیاز است تا با مفهوم دیگری نیز آشنا شوید،شدت نور محیط با واحدی به نام لوکس سنجیده می شود که ابزار سنجش آن دستگاهی به نام لوکس متر و </a:t>
            </a:r>
            <a:r>
              <a:rPr lang="en-US" sz="1800" dirty="0">
                <a:latin typeface="+mn-lt"/>
                <a:cs typeface="B Traffic" pitchFamily="2" charset="-78"/>
              </a:rPr>
              <a:t> </a:t>
            </a:r>
            <a:r>
              <a:rPr lang="fa-IR" sz="1800" dirty="0">
                <a:latin typeface="+mn-lt"/>
                <a:cs typeface="B Traffic" pitchFamily="2" charset="-78"/>
              </a:rPr>
              <a:t>در دو نوع دیجیتالی و آنالوگ ( عقربه ای ) قابل تهیه می باشد</a:t>
            </a:r>
            <a:r>
              <a:rPr lang="en-US" sz="1800" dirty="0">
                <a:latin typeface="+mn-lt"/>
                <a:cs typeface="B Traffic" pitchFamily="2" charset="-78"/>
              </a:rPr>
              <a:t>.</a:t>
            </a:r>
            <a:r>
              <a:rPr lang="fa-IR" sz="1800" dirty="0">
                <a:latin typeface="+mn-lt"/>
                <a:cs typeface="B Traffic" pitchFamily="2" charset="-78"/>
              </a:rPr>
              <a:t>بهتر است بدانید شدت نور یک روز آفتابی 100000 لوکس و شب بدر کامل ماه</a:t>
            </a:r>
            <a:r>
              <a:rPr lang="en-US" sz="1800" dirty="0">
                <a:latin typeface="+mn-lt"/>
                <a:cs typeface="B Traffic" pitchFamily="2" charset="-78"/>
              </a:rPr>
              <a:t>  0.1 </a:t>
            </a:r>
            <a:r>
              <a:rPr lang="fa-IR" sz="1800" dirty="0">
                <a:latin typeface="+mn-lt"/>
                <a:cs typeface="B Traffic" pitchFamily="2" charset="-78"/>
              </a:rPr>
              <a:t>لوکس است</a:t>
            </a:r>
            <a:r>
              <a:rPr lang="en-US" sz="1800" dirty="0">
                <a:latin typeface="+mn-lt"/>
                <a:cs typeface="B Traffic" pitchFamily="2" charset="-78"/>
              </a:rPr>
              <a:t> .</a:t>
            </a:r>
            <a:r>
              <a:rPr lang="fa-IR" sz="1800" dirty="0">
                <a:latin typeface="+mn-lt"/>
                <a:cs typeface="B Traffic" pitchFamily="2" charset="-78"/>
              </a:rPr>
              <a:t>البته قبل از تصمیم گیری نورپردازی محیط باید اثر مستقیم نوع جنس ، طرح و رنگ مبلمان ، نورگیری اتاق ( سایز و جای پنجره ها ) ، ارتفاع سقف، جنس و رنگ دیوارها و حتی نوع کف پوش در اماکن و نوع کاربری را در نظر داشت . به طور مثال برای اتاق پذیرائی صرف نظر از مشترک بودن یا نبودن با اتاق نشیمن ، نورهای با رنگ گرم همچون هالوژن ، لامپ های رشته ای یا </a:t>
            </a:r>
            <a:r>
              <a:rPr lang="en-US" sz="1800" dirty="0">
                <a:latin typeface="+mn-lt"/>
                <a:cs typeface="B Traffic" pitchFamily="2" charset="-78"/>
              </a:rPr>
              <a:t>LED </a:t>
            </a:r>
            <a:r>
              <a:rPr lang="fa-IR" sz="1800" dirty="0">
                <a:latin typeface="+mn-lt"/>
                <a:cs typeface="B Traffic" pitchFamily="2" charset="-78"/>
              </a:rPr>
              <a:t>با شدت نور</a:t>
            </a:r>
            <a:r>
              <a:rPr lang="en-US" sz="1800" dirty="0">
                <a:latin typeface="+mn-lt"/>
                <a:cs typeface="B Traffic" pitchFamily="2" charset="-78"/>
              </a:rPr>
              <a:t>  100 </a:t>
            </a:r>
            <a:r>
              <a:rPr lang="fa-IR" sz="1800" dirty="0">
                <a:latin typeface="+mn-lt"/>
                <a:cs typeface="B Traffic" pitchFamily="2" charset="-78"/>
              </a:rPr>
              <a:t>تا 200 لوکس توصیه می گردد . </a:t>
            </a:r>
            <a:endParaRPr lang="en-US" sz="1800" dirty="0">
              <a:latin typeface="+mn-lt"/>
              <a:cs typeface="B Traffic" pitchFamily="2" charset="-78"/>
            </a:endParaRPr>
          </a:p>
        </p:txBody>
      </p:sp>
    </p:spTree>
    <p:extLst>
      <p:ext uri="{BB962C8B-B14F-4D97-AF65-F5344CB8AC3E}">
        <p14:creationId xmlns:p14="http://schemas.microsoft.com/office/powerpoint/2010/main" val="1433254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050"/>
          <p:cNvSpPr>
            <a:spLocks noChangeArrowheads="1"/>
          </p:cNvSpPr>
          <p:nvPr/>
        </p:nvSpPr>
        <p:spPr bwMode="auto">
          <a:xfrm>
            <a:off x="1447800" y="609600"/>
            <a:ext cx="7239000" cy="1219200"/>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80000"/>
              <a:buFont typeface="Wingdings" pitchFamily="2" charset="2"/>
              <a:buChar char="l"/>
            </a:pPr>
            <a:endParaRPr kumimoji="0" lang="ar-SA" sz="2000">
              <a:latin typeface="Arial" charset="0"/>
            </a:endParaRPr>
          </a:p>
          <a:p>
            <a:pPr marL="342900" indent="-342900" algn="r" rtl="1">
              <a:spcBef>
                <a:spcPct val="20000"/>
              </a:spcBef>
              <a:buClr>
                <a:schemeClr val="accent2"/>
              </a:buClr>
              <a:buSzPct val="80000"/>
              <a:buFont typeface="Wingdings" pitchFamily="2" charset="2"/>
              <a:buNone/>
            </a:pPr>
            <a:r>
              <a:rPr kumimoji="0" lang="ar-SA" b="1">
                <a:solidFill>
                  <a:srgbClr val="FFCC00"/>
                </a:solidFill>
                <a:latin typeface="Arial" charset="0"/>
              </a:rPr>
              <a:t>پيامدهاي كار تحت سيستم روشنايي نامطلوب:</a:t>
            </a:r>
          </a:p>
          <a:p>
            <a:pPr marL="342900" indent="-342900">
              <a:spcBef>
                <a:spcPct val="20000"/>
              </a:spcBef>
              <a:buClr>
                <a:schemeClr val="accent2"/>
              </a:buClr>
              <a:buSzPct val="80000"/>
              <a:buFont typeface="Wingdings" pitchFamily="2" charset="2"/>
              <a:buChar char="l"/>
            </a:pPr>
            <a:endParaRPr kumimoji="0" lang="en-US" sz="3600" b="1">
              <a:solidFill>
                <a:srgbClr val="FFCC00"/>
              </a:solidFill>
              <a:latin typeface="Arial" charset="0"/>
              <a:cs typeface="Times New Roman" pitchFamily="18" charset="0"/>
            </a:endParaRPr>
          </a:p>
        </p:txBody>
      </p:sp>
      <p:sp>
        <p:nvSpPr>
          <p:cNvPr id="32771" name="Rectangle 2051"/>
          <p:cNvSpPr>
            <a:spLocks noChangeArrowheads="1"/>
          </p:cNvSpPr>
          <p:nvPr/>
        </p:nvSpPr>
        <p:spPr bwMode="auto">
          <a:xfrm>
            <a:off x="3200400" y="2667000"/>
            <a:ext cx="5029200" cy="2667000"/>
          </a:xfrm>
          <a:prstGeom prst="rect">
            <a:avLst/>
          </a:prstGeom>
          <a:noFill/>
          <a:ln w="9525">
            <a:noFill/>
            <a:miter lim="800000"/>
            <a:headEnd/>
            <a:tailEnd/>
          </a:ln>
        </p:spPr>
        <p:txBody>
          <a:bodyPr lIns="92075" tIns="46038" rIns="92075" bIns="46038"/>
          <a:lstStyle/>
          <a:p>
            <a:pPr marL="342900" indent="-342900" algn="r" rtl="1">
              <a:spcBef>
                <a:spcPct val="20000"/>
              </a:spcBef>
              <a:buClr>
                <a:schemeClr val="accent2"/>
              </a:buClr>
              <a:buSzPct val="80000"/>
              <a:buFont typeface="Wingdings" pitchFamily="2" charset="2"/>
              <a:buChar char="l"/>
            </a:pPr>
            <a:r>
              <a:rPr kumimoji="0" lang="ar-SA" sz="2000">
                <a:latin typeface="Arial" charset="0"/>
                <a:cs typeface="B Traffic" pitchFamily="2" charset="-78"/>
              </a:rPr>
              <a:t>خستگي چشم </a:t>
            </a:r>
          </a:p>
          <a:p>
            <a:pPr marL="342900" indent="-342900" algn="r" rtl="1">
              <a:spcBef>
                <a:spcPct val="20000"/>
              </a:spcBef>
              <a:buClr>
                <a:schemeClr val="accent2"/>
              </a:buClr>
              <a:buSzPct val="80000"/>
              <a:buFont typeface="Wingdings" pitchFamily="2" charset="2"/>
              <a:buChar char="l"/>
            </a:pPr>
            <a:r>
              <a:rPr kumimoji="0" lang="ar-SA" sz="2000">
                <a:latin typeface="Arial" charset="0"/>
                <a:cs typeface="B Traffic" pitchFamily="2" charset="-78"/>
              </a:rPr>
              <a:t>اشكال در تطابق و ديد اشياء و رنگها</a:t>
            </a:r>
          </a:p>
          <a:p>
            <a:pPr marL="342900" indent="-342900" algn="r" rtl="1">
              <a:spcBef>
                <a:spcPct val="20000"/>
              </a:spcBef>
              <a:buClr>
                <a:schemeClr val="accent2"/>
              </a:buClr>
              <a:buSzPct val="80000"/>
              <a:buFont typeface="Wingdings" pitchFamily="2" charset="2"/>
              <a:buChar char="l"/>
            </a:pPr>
            <a:r>
              <a:rPr kumimoji="0" lang="ar-SA" sz="2000">
                <a:latin typeface="Arial" charset="0"/>
                <a:cs typeface="B Traffic" pitchFamily="2" charset="-78"/>
              </a:rPr>
              <a:t>كاهش بهره</a:t>
            </a:r>
            <a:r>
              <a:rPr kumimoji="0" lang="ar-SA" sz="2000">
                <a:latin typeface="Arial" charset="0"/>
              </a:rPr>
              <a:t>‌</a:t>
            </a:r>
            <a:r>
              <a:rPr kumimoji="0" lang="ar-SA" sz="2000">
                <a:latin typeface="Arial" charset="0"/>
                <a:cs typeface="B Traffic" pitchFamily="2" charset="-78"/>
              </a:rPr>
              <a:t>وري</a:t>
            </a:r>
            <a:r>
              <a:rPr kumimoji="0" lang="fa-IR" sz="2000">
                <a:latin typeface="Arial" charset="0"/>
                <a:cs typeface="B Traffic" pitchFamily="2" charset="-78"/>
              </a:rPr>
              <a:t> و کارایی شغلی</a:t>
            </a:r>
            <a:r>
              <a:rPr kumimoji="0" lang="ar-SA" sz="2000">
                <a:latin typeface="Arial" charset="0"/>
                <a:cs typeface="B Traffic" pitchFamily="2" charset="-78"/>
              </a:rPr>
              <a:t> </a:t>
            </a:r>
          </a:p>
          <a:p>
            <a:pPr marL="342900" indent="-342900" algn="r" rtl="1">
              <a:spcBef>
                <a:spcPct val="20000"/>
              </a:spcBef>
              <a:buClr>
                <a:schemeClr val="accent2"/>
              </a:buClr>
              <a:buSzPct val="80000"/>
              <a:buFont typeface="Wingdings" pitchFamily="2" charset="2"/>
              <a:buChar char="l"/>
            </a:pPr>
            <a:r>
              <a:rPr kumimoji="0" lang="ar-SA" sz="2000">
                <a:latin typeface="Arial" charset="0"/>
                <a:cs typeface="B Traffic" pitchFamily="2" charset="-78"/>
              </a:rPr>
              <a:t>خيرگي</a:t>
            </a:r>
            <a:r>
              <a:rPr kumimoji="0" lang="fa-IR" sz="2000">
                <a:latin typeface="Arial" charset="0"/>
                <a:cs typeface="B Traffic" pitchFamily="2" charset="-78"/>
              </a:rPr>
              <a:t> و صدمه به شبکیه</a:t>
            </a:r>
            <a:r>
              <a:rPr kumimoji="0" lang="ar-SA" sz="2000">
                <a:latin typeface="Arial" charset="0"/>
                <a:cs typeface="B Traffic" pitchFamily="2" charset="-78"/>
              </a:rPr>
              <a:t> </a:t>
            </a:r>
          </a:p>
          <a:p>
            <a:pPr marL="342900" indent="-342900" algn="r" rtl="1">
              <a:spcBef>
                <a:spcPct val="20000"/>
              </a:spcBef>
              <a:buClr>
                <a:schemeClr val="accent2"/>
              </a:buClr>
              <a:buSzPct val="80000"/>
              <a:buFont typeface="Wingdings" pitchFamily="2" charset="2"/>
              <a:buChar char="l"/>
            </a:pPr>
            <a:r>
              <a:rPr kumimoji="0" lang="ar-SA" sz="2000">
                <a:latin typeface="Arial" charset="0"/>
                <a:cs typeface="B Traffic" pitchFamily="2" charset="-78"/>
              </a:rPr>
              <a:t>افزايش حوادث  </a:t>
            </a:r>
          </a:p>
          <a:p>
            <a:pPr marL="342900" indent="-342900" algn="r" rtl="1">
              <a:spcBef>
                <a:spcPct val="20000"/>
              </a:spcBef>
              <a:buClr>
                <a:schemeClr val="accent2"/>
              </a:buClr>
              <a:buSzPct val="80000"/>
              <a:buFont typeface="Wingdings" pitchFamily="2" charset="2"/>
              <a:buChar char="l"/>
            </a:pPr>
            <a:r>
              <a:rPr kumimoji="0" lang="fa-IR" sz="2000">
                <a:latin typeface="Arial" charset="0"/>
                <a:cs typeface="B Traffic" pitchFamily="2" charset="-78"/>
              </a:rPr>
              <a:t>اختلالات اسکلتی عضلانی</a:t>
            </a:r>
            <a:endParaRPr kumimoji="0" lang="en-US" sz="2000">
              <a:latin typeface="Arial" charset="0"/>
              <a:cs typeface="B Traffic" pitchFamily="2" charset="-78"/>
            </a:endParaRPr>
          </a:p>
          <a:p>
            <a:pPr marL="342900" indent="-342900" algn="r" rtl="1">
              <a:spcBef>
                <a:spcPct val="20000"/>
              </a:spcBef>
              <a:buClr>
                <a:schemeClr val="accent2"/>
              </a:buClr>
              <a:buSzPct val="80000"/>
              <a:buFont typeface="Wingdings" pitchFamily="2" charset="2"/>
              <a:buChar char="l"/>
            </a:pPr>
            <a:r>
              <a:rPr kumimoji="0" lang="en-US" sz="2000">
                <a:latin typeface="Arial" charset="0"/>
                <a:cs typeface="B Traffic" pitchFamily="2" charset="-78"/>
              </a:rPr>
              <a:t>. . . . </a:t>
            </a:r>
            <a:endParaRPr kumimoji="0" lang="en-US" sz="3200" b="1">
              <a:latin typeface="Arial" charset="0"/>
              <a:cs typeface="B Traffic"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1735</TotalTime>
  <Words>2434</Words>
  <Application>Microsoft Office PowerPoint</Application>
  <PresentationFormat>On-screen Show (4:3)</PresentationFormat>
  <Paragraphs>238</Paragraphs>
  <Slides>74</Slides>
  <Notes>0</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3</vt:i4>
      </vt:variant>
      <vt:variant>
        <vt:lpstr>Slide Titles</vt:lpstr>
      </vt:variant>
      <vt:variant>
        <vt:i4>74</vt:i4>
      </vt:variant>
    </vt:vector>
  </HeadingPairs>
  <TitlesOfParts>
    <vt:vector size="97" baseType="lpstr">
      <vt:lpstr>2  Jadid</vt:lpstr>
      <vt:lpstr>2  Mitra</vt:lpstr>
      <vt:lpstr>Andalus</vt:lpstr>
      <vt:lpstr>Arial</vt:lpstr>
      <vt:lpstr>B Homa</vt:lpstr>
      <vt:lpstr>B Titr</vt:lpstr>
      <vt:lpstr>B Traffic</vt:lpstr>
      <vt:lpstr>Century Gothic</vt:lpstr>
      <vt:lpstr>EuroRoman</vt:lpstr>
      <vt:lpstr>Lotus</vt:lpstr>
      <vt:lpstr>Nazanin</vt:lpstr>
      <vt:lpstr>SHoma</vt:lpstr>
      <vt:lpstr>Tabassom</vt:lpstr>
      <vt:lpstr>Times New Roman</vt:lpstr>
      <vt:lpstr>Titr</vt:lpstr>
      <vt:lpstr>Traffic</vt:lpstr>
      <vt:lpstr>UniversalMath1 BT</vt:lpstr>
      <vt:lpstr>Wingdings</vt:lpstr>
      <vt:lpstr>Wingdings 3</vt:lpstr>
      <vt:lpstr>Ion</vt:lpstr>
      <vt:lpstr>Microsoft Equation 3.0</vt:lpstr>
      <vt:lpstr>Bitmap Image</vt:lpstr>
      <vt:lpstr>Equation</vt:lpstr>
      <vt:lpstr>PowerPoint Presentation</vt:lpstr>
      <vt:lpstr>PowerPoint Presentation</vt:lpstr>
      <vt:lpstr> اهميت موضوع - یادآوری مفاهیم علمی مهندسی روشنایی - کمیات سنجش روشنایی - اصول طراحی سیستم روشنایی طبیعی - منابع الکتریکی (لامپها و چراغها)  - اصول طراحی و نگهداری سیستم روشنایی مصنوعی - روشهای اندازه گیری و ارزیابی روشنایی عمومی و  موضعی در محیط کار</vt:lpstr>
      <vt:lpstr>PowerPoint Presentation</vt:lpstr>
      <vt:lpstr>PowerPoint Presentation</vt:lpstr>
      <vt:lpstr>نور چیست؟</vt:lpstr>
      <vt:lpstr>PowerPoint Presentation</vt:lpstr>
      <vt:lpstr>PowerPoint Presentation</vt:lpstr>
      <vt:lpstr>PowerPoint Presentation</vt:lpstr>
      <vt:lpstr>سيستم روشنايي مطلوب:</vt:lpstr>
      <vt:lpstr>هدف از انجام محاسبات روشنایی داخلی عبارتست از:</vt:lpstr>
      <vt:lpstr>آيا سيستم روشنايي كارگاه از نظر بهداشتي مطلوب است؟</vt:lpstr>
      <vt:lpstr>عوامل مؤثر بر ديدن:</vt:lpstr>
      <vt:lpstr>آمار چه مي‏گويد؟</vt:lpstr>
      <vt:lpstr>مباني علمي مهندسی روشنايي</vt:lpstr>
      <vt:lpstr>طيف نور مرئي</vt:lpstr>
      <vt:lpstr>رفتارهاي امواج نوري</vt:lpstr>
      <vt:lpstr>تاثير بازتابش نور از روي سطوح در توزيع روشنايي</vt:lpstr>
      <vt:lpstr>ضريب انعكاس  نور  برخي مصالح  و رنگها </vt:lpstr>
      <vt:lpstr>كميات سنجش روشنايي</vt:lpstr>
      <vt:lpstr>2- شدت نور منبع:</vt:lpstr>
      <vt:lpstr>شدت روشنايي با نماد E ، عبارتست از ميزان شارنوراني دريافت شده توسط يك سطح معين مي‌باشد، واحد‌هاي آن فوت كاندل fc و لوكس Lx  مي‌باشد. واحد بين‌المللي شدت روشنايي لوكس  lx است.  يك لوكس،شدت روشنايي است كه از يك شمع استاندارد در فاصله يك متري توسط سطح يك متر مربعي دريافت مي‌شود يا بر آن سطح تابيده شود  فوت‌كندل: شدت روشنايي است كه از يك شمع استاندارد  (يك كاندلا) در فاصله يك فوتي توسط يك فوت مربعي دريافت  شود، يا برآن سطح تابيده شود   fc = 11 lx . </vt:lpstr>
      <vt:lpstr>قانون عكس مجذور فاصله</vt:lpstr>
      <vt:lpstr>در محيط‌هاي مسكوني، تجاري، عمومي و صنعتي براي آسايش افراد، شدت روشنايي  در جداول مخصوصي بيان گرديده است. حداقل شدت روشنايي قابل قبول 50 لوكس مي باشد</vt:lpstr>
      <vt:lpstr>مقدار روشنايي است كه از يك سطح يا از يك منبع روشنايي به ساطع مي‌گردد. به عبارت ديگر اين كميت بيان كننده چگالي نور در منبع توليد يا در روي سطوح بازتابشي است.واحد اصلي اين معيار cd/m2 يا nit است.  براي روئيت اشياء و تشخيص در حد تاريكي و روشني بايد حداقل cd/m2  01/0درخشندگي موجود باشد. در درخشندگي بالاتر تا cd/m2  3 تشخيص رنگ به سختي امكان پذير است و در درخشندگي بالاتر از cd/m23 ديد رنگها آسان مي‏شود.درخشندگي بالاتر از cd/m2  100 ممكن است چشم را دچار خستگي نمايند يا سبب آزار ناظر گردد، </vt:lpstr>
      <vt:lpstr>PowerPoint Presentation</vt:lpstr>
      <vt:lpstr>درخشندگي آزار دهنده - خيرگي ناتوان كننده</vt:lpstr>
      <vt:lpstr>رابطه مهم بين درخشندگي، شدت روشنايي و ضريب انعكاس سطوح</vt:lpstr>
      <vt:lpstr>PowerPoint Presentation</vt:lpstr>
      <vt:lpstr>6- ضريب بهره الكتريكي (e)</vt:lpstr>
      <vt:lpstr>ضريب بهره نوري و الكتريكي لامپهاي متداول</vt:lpstr>
      <vt:lpstr>PowerPoint Presentation</vt:lpstr>
      <vt:lpstr>PowerPoint Presentation</vt:lpstr>
      <vt:lpstr>PowerPoint Presentation</vt:lpstr>
      <vt:lpstr>PowerPoint Presentation</vt:lpstr>
      <vt:lpstr>PowerPoint Presentation</vt:lpstr>
      <vt:lpstr>PowerPoint Presentation</vt:lpstr>
      <vt:lpstr>اصول مهم در طراحي و نگهداري   سيستم روشنايي طبيعي</vt:lpstr>
      <vt:lpstr>اصول طراحي روشنايي طبيعي</vt:lpstr>
      <vt:lpstr>اصول طراحي روشنايي طبيعي (ادامه)</vt:lpstr>
      <vt:lpstr>منابع تامين روشنايي</vt:lpstr>
      <vt:lpstr>سيستمهاي تامين روشنايي:</vt:lpstr>
      <vt:lpstr>مشخصه هاي اصلي لامپ ها:</vt:lpstr>
      <vt:lpstr>انواع لامپ:</vt:lpstr>
      <vt:lpstr>زير گروههاي لامپهاي متداول</vt:lpstr>
      <vt:lpstr>خصوصيات چراغها:</vt:lpstr>
      <vt:lpstr>انواع چراغها</vt:lpstr>
      <vt:lpstr>شكل انواع چراغها</vt:lpstr>
      <vt:lpstr>درجه حفاظت  چراغ:</vt:lpstr>
      <vt:lpstr>ضريب بهره روشنايي  چراغ:</vt:lpstr>
      <vt:lpstr>اصول مهم در طراحي و نگهداري   سيستم روشنايي مصنوعي</vt:lpstr>
      <vt:lpstr>سيستمهاي تامين روشنايي مصنوعي</vt:lpstr>
      <vt:lpstr>سيستم هاي پخش روشنايي</vt:lpstr>
      <vt:lpstr>اساس طراحی روشنایی داخلی</vt:lpstr>
      <vt:lpstr>مراحل طراحي روشنايي داخلي مصنوعي</vt:lpstr>
      <vt:lpstr>نحوه چيدمان چراغها</vt:lpstr>
      <vt:lpstr>نحوه نصب چراغها</vt:lpstr>
      <vt:lpstr>جدول خلاصه محاسبات طراحي</vt:lpstr>
      <vt:lpstr>روشهاي اندازه گيري و ارزيابي    سيستم تامين روشنايي مصنوعی</vt:lpstr>
      <vt:lpstr>نكات مهم در ارزيابي روشنايي</vt:lpstr>
      <vt:lpstr>اندازه گيري روشنايي به دو صورت کلی انجام مي گيرد:  -  اندازه گيري و ارزيابي روشنايي عمومي   -  اندازه گيري و ارزيابي روشنايي موضعي  </vt:lpstr>
      <vt:lpstr>اندازه گيري روشنايي موضعي:</vt:lpstr>
      <vt:lpstr>اندازه گيري روشنايي عمومي:</vt:lpstr>
      <vt:lpstr>روش شبكه اي براي روشنايي داخلي</vt:lpstr>
      <vt:lpstr>نمايش گرافيكي نتايج</vt:lpstr>
      <vt:lpstr>روش الگويي </vt:lpstr>
      <vt:lpstr>1- وقتي تنها يك منبع موجود باشد</vt:lpstr>
      <vt:lpstr>2- منابع خطي متصل در يك رديف</vt:lpstr>
      <vt:lpstr>3- منابع خطي منفصل در يك رديف</vt:lpstr>
      <vt:lpstr>4- منابع خطي متصل در چند رديف</vt:lpstr>
      <vt:lpstr>5- منابع نقطه‏اي در چند رديف</vt:lpstr>
      <vt:lpstr>6- منابع حاشيه يا روي ديوار</vt:lpstr>
      <vt:lpstr>ملاك ارزيابي روشنايي</vt:lpstr>
      <vt:lpstr>اظهار نظر نهايي در مورد ارزيابي سيستم روشنايي </vt:lpstr>
    </vt:vector>
  </TitlesOfParts>
  <Company>gol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reza</dc:creator>
  <cp:lastModifiedBy>Windows User</cp:lastModifiedBy>
  <cp:revision>124</cp:revision>
  <cp:lastPrinted>1601-01-01T00:00:00Z</cp:lastPrinted>
  <dcterms:created xsi:type="dcterms:W3CDTF">2004-08-11T13:14:03Z</dcterms:created>
  <dcterms:modified xsi:type="dcterms:W3CDTF">2019-09-18T14:24:16Z</dcterms:modified>
</cp:coreProperties>
</file>